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1" r:id="rId2"/>
    <p:sldMasterId id="2147483653" r:id="rId3"/>
  </p:sldMasterIdLst>
  <p:notesMasterIdLst>
    <p:notesMasterId r:id="rId17"/>
  </p:notesMasterIdLst>
  <p:handoutMasterIdLst>
    <p:handoutMasterId r:id="rId18"/>
  </p:handoutMasterIdLst>
  <p:sldIdLst>
    <p:sldId id="375" r:id="rId4"/>
    <p:sldId id="377" r:id="rId5"/>
    <p:sldId id="417" r:id="rId6"/>
    <p:sldId id="418" r:id="rId7"/>
    <p:sldId id="419" r:id="rId8"/>
    <p:sldId id="383" r:id="rId9"/>
    <p:sldId id="398" r:id="rId10"/>
    <p:sldId id="405" r:id="rId11"/>
    <p:sldId id="420" r:id="rId12"/>
    <p:sldId id="380" r:id="rId13"/>
    <p:sldId id="391" r:id="rId14"/>
    <p:sldId id="411" r:id="rId15"/>
    <p:sldId id="399" r:id="rId16"/>
  </p:sldIdLst>
  <p:sldSz cx="9144000" cy="6858000" type="letter"/>
  <p:notesSz cx="7077075" cy="9051925"/>
  <p:defaultTex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00"/>
    <a:srgbClr val="18C4C8"/>
    <a:srgbClr val="559F55"/>
    <a:srgbClr val="8E7266"/>
    <a:srgbClr val="FA64EC"/>
    <a:srgbClr val="00F400"/>
    <a:srgbClr val="00BA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snapToGrid="0">
      <p:cViewPr varScale="1">
        <p:scale>
          <a:sx n="107" d="100"/>
          <a:sy n="107" d="100"/>
        </p:scale>
        <p:origin x="-5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56" d="100"/>
          <a:sy n="56" d="100"/>
        </p:scale>
        <p:origin x="-1380" y="-582"/>
      </p:cViewPr>
      <p:guideLst>
        <p:guide orient="horz" pos="2852"/>
        <p:guide pos="223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67050" cy="454026"/>
          </a:xfrm>
          <a:prstGeom prst="rect">
            <a:avLst/>
          </a:prstGeom>
          <a:noFill/>
          <a:ln w="9525">
            <a:noFill/>
            <a:miter lim="800000"/>
            <a:headEnd/>
            <a:tailEnd/>
          </a:ln>
          <a:effectLst/>
        </p:spPr>
        <p:txBody>
          <a:bodyPr vert="horz" wrap="square" lIns="19351" tIns="0" rIns="19351" bIns="0" numCol="1" anchor="t" anchorCtr="0" compatLnSpc="1">
            <a:prstTxWarp prst="textNoShape">
              <a:avLst/>
            </a:prstTxWarp>
          </a:bodyPr>
          <a:lstStyle>
            <a:lvl1pPr defTabSz="928688" eaLnBrk="0" hangingPunct="0">
              <a:defRPr b="0" i="1">
                <a:latin typeface="Book Antiqua" pitchFamily="18" charset="0"/>
                <a:cs typeface="+mn-cs"/>
              </a:defRPr>
            </a:lvl1pPr>
          </a:lstStyle>
          <a:p>
            <a:pPr>
              <a:defRPr/>
            </a:pPr>
            <a:endParaRPr lang="en-US"/>
          </a:p>
        </p:txBody>
      </p:sp>
      <p:sp>
        <p:nvSpPr>
          <p:cNvPr id="3075" name="Rectangle 3"/>
          <p:cNvSpPr>
            <a:spLocks noGrp="1" noChangeArrowheads="1"/>
          </p:cNvSpPr>
          <p:nvPr>
            <p:ph type="dt" sz="quarter" idx="1"/>
          </p:nvPr>
        </p:nvSpPr>
        <p:spPr bwMode="auto">
          <a:xfrm>
            <a:off x="4010025" y="-1588"/>
            <a:ext cx="3067050" cy="454026"/>
          </a:xfrm>
          <a:prstGeom prst="rect">
            <a:avLst/>
          </a:prstGeom>
          <a:noFill/>
          <a:ln w="9525">
            <a:noFill/>
            <a:miter lim="800000"/>
            <a:headEnd/>
            <a:tailEnd/>
          </a:ln>
          <a:effectLst/>
        </p:spPr>
        <p:txBody>
          <a:bodyPr vert="horz" wrap="square" lIns="19351" tIns="0" rIns="19351" bIns="0" numCol="1" anchor="t" anchorCtr="0" compatLnSpc="1">
            <a:prstTxWarp prst="textNoShape">
              <a:avLst/>
            </a:prstTxWarp>
          </a:bodyPr>
          <a:lstStyle>
            <a:lvl1pPr algn="r" defTabSz="928688" eaLnBrk="0" hangingPunct="0">
              <a:defRPr b="0" i="1">
                <a:latin typeface="Book Antiqua" pitchFamily="18" charset="0"/>
                <a:cs typeface="+mn-cs"/>
              </a:defRPr>
            </a:lvl1pPr>
          </a:lstStyle>
          <a:p>
            <a:pPr>
              <a:defRPr/>
            </a:pPr>
            <a:endParaRPr lang="en-US"/>
          </a:p>
        </p:txBody>
      </p:sp>
      <p:sp>
        <p:nvSpPr>
          <p:cNvPr id="3076" name="Rectangle 4"/>
          <p:cNvSpPr>
            <a:spLocks noGrp="1" noChangeArrowheads="1"/>
          </p:cNvSpPr>
          <p:nvPr>
            <p:ph type="ftr" sz="quarter" idx="2"/>
          </p:nvPr>
        </p:nvSpPr>
        <p:spPr bwMode="auto">
          <a:xfrm>
            <a:off x="0" y="8597900"/>
            <a:ext cx="3067050" cy="454025"/>
          </a:xfrm>
          <a:prstGeom prst="rect">
            <a:avLst/>
          </a:prstGeom>
          <a:noFill/>
          <a:ln w="9525">
            <a:noFill/>
            <a:miter lim="800000"/>
            <a:headEnd/>
            <a:tailEnd/>
          </a:ln>
          <a:effectLst/>
        </p:spPr>
        <p:txBody>
          <a:bodyPr vert="horz" wrap="square" lIns="19351" tIns="0" rIns="19351" bIns="0" numCol="1" anchor="b" anchorCtr="0" compatLnSpc="1">
            <a:prstTxWarp prst="textNoShape">
              <a:avLst/>
            </a:prstTxWarp>
          </a:bodyPr>
          <a:lstStyle>
            <a:lvl1pPr defTabSz="928688" eaLnBrk="0" hangingPunct="0">
              <a:defRPr b="0" i="1">
                <a:latin typeface="Book Antiqua" pitchFamily="18" charset="0"/>
                <a:cs typeface="+mn-cs"/>
              </a:defRPr>
            </a:lvl1pPr>
          </a:lstStyle>
          <a:p>
            <a:pPr>
              <a:defRPr/>
            </a:pPr>
            <a:endParaRPr lang="en-US"/>
          </a:p>
        </p:txBody>
      </p:sp>
      <p:sp>
        <p:nvSpPr>
          <p:cNvPr id="3077" name="Rectangle 5"/>
          <p:cNvSpPr>
            <a:spLocks noGrp="1" noChangeArrowheads="1"/>
          </p:cNvSpPr>
          <p:nvPr>
            <p:ph type="sldNum" sz="quarter" idx="3"/>
          </p:nvPr>
        </p:nvSpPr>
        <p:spPr bwMode="auto">
          <a:xfrm>
            <a:off x="4010025" y="8597900"/>
            <a:ext cx="3067050" cy="454025"/>
          </a:xfrm>
          <a:prstGeom prst="rect">
            <a:avLst/>
          </a:prstGeom>
          <a:noFill/>
          <a:ln w="9525">
            <a:noFill/>
            <a:miter lim="800000"/>
            <a:headEnd/>
            <a:tailEnd/>
          </a:ln>
          <a:effectLst/>
        </p:spPr>
        <p:txBody>
          <a:bodyPr vert="horz" wrap="square" lIns="19351" tIns="0" rIns="19351" bIns="0" numCol="1" anchor="b" anchorCtr="0" compatLnSpc="1">
            <a:prstTxWarp prst="textNoShape">
              <a:avLst/>
            </a:prstTxWarp>
          </a:bodyPr>
          <a:lstStyle>
            <a:lvl1pPr algn="r" defTabSz="928688" eaLnBrk="0" hangingPunct="0">
              <a:defRPr b="0" i="1">
                <a:latin typeface="Book Antiqua" pitchFamily="18" charset="0"/>
                <a:cs typeface="+mn-cs"/>
              </a:defRPr>
            </a:lvl1pPr>
          </a:lstStyle>
          <a:p>
            <a:pPr>
              <a:defRPr/>
            </a:pPr>
            <a:fld id="{2DE8CDE9-C5F4-4075-ABF2-110391A7C6B7}" type="slidenum">
              <a:rPr lang="en-US"/>
              <a:pPr>
                <a:defRPr/>
              </a:pPr>
              <a:t>‹#›</a:t>
            </a:fld>
            <a:endParaRPr lang="en-US"/>
          </a:p>
        </p:txBody>
      </p:sp>
      <p:sp>
        <p:nvSpPr>
          <p:cNvPr id="3078" name="Rectangle 6"/>
          <p:cNvSpPr>
            <a:spLocks noChangeArrowheads="1"/>
          </p:cNvSpPr>
          <p:nvPr/>
        </p:nvSpPr>
        <p:spPr bwMode="auto">
          <a:xfrm>
            <a:off x="3154363" y="8620125"/>
            <a:ext cx="766762" cy="257175"/>
          </a:xfrm>
          <a:prstGeom prst="rect">
            <a:avLst/>
          </a:prstGeom>
          <a:noFill/>
          <a:ln w="9525">
            <a:noFill/>
            <a:miter lim="800000"/>
            <a:headEnd/>
            <a:tailEnd/>
          </a:ln>
          <a:effectLst/>
        </p:spPr>
        <p:txBody>
          <a:bodyPr wrap="none" lIns="88692" tIns="45151" rIns="88692" bIns="45151">
            <a:spAutoFit/>
          </a:bodyPr>
          <a:lstStyle/>
          <a:p>
            <a:pPr algn="ctr" defTabSz="882650" eaLnBrk="0" hangingPunct="0">
              <a:lnSpc>
                <a:spcPct val="90000"/>
              </a:lnSpc>
              <a:defRPr/>
            </a:pPr>
            <a:r>
              <a:rPr lang="en-US" sz="1200" b="0">
                <a:cs typeface="+mn-cs"/>
              </a:rPr>
              <a:t>Page </a:t>
            </a:r>
            <a:fld id="{C6C765CF-3228-44BA-A838-F825337821BD}" type="slidenum">
              <a:rPr lang="en-US" sz="1200" b="0">
                <a:cs typeface="+mn-cs"/>
              </a:rPr>
              <a:pPr algn="ctr" defTabSz="882650" eaLnBrk="0" hangingPunct="0">
                <a:lnSpc>
                  <a:spcPct val="90000"/>
                </a:lnSpc>
                <a:defRPr/>
              </a:pPr>
              <a:t>‹#›</a:t>
            </a:fld>
            <a:endParaRPr lang="en-US" sz="1200" b="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67050" cy="454026"/>
          </a:xfrm>
          <a:prstGeom prst="rect">
            <a:avLst/>
          </a:prstGeom>
          <a:noFill/>
          <a:ln w="9525">
            <a:noFill/>
            <a:miter lim="800000"/>
            <a:headEnd/>
            <a:tailEnd/>
          </a:ln>
          <a:effectLst/>
        </p:spPr>
        <p:txBody>
          <a:bodyPr vert="horz" wrap="square" lIns="19351" tIns="0" rIns="19351" bIns="0" numCol="1" anchor="t" anchorCtr="0" compatLnSpc="1">
            <a:prstTxWarp prst="textNoShape">
              <a:avLst/>
            </a:prstTxWarp>
          </a:bodyPr>
          <a:lstStyle>
            <a:lvl1pPr defTabSz="928688" eaLnBrk="0" hangingPunct="0">
              <a:defRPr b="0" i="1">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4010025" y="-1588"/>
            <a:ext cx="3067050" cy="454026"/>
          </a:xfrm>
          <a:prstGeom prst="rect">
            <a:avLst/>
          </a:prstGeom>
          <a:noFill/>
          <a:ln w="9525">
            <a:noFill/>
            <a:miter lim="800000"/>
            <a:headEnd/>
            <a:tailEnd/>
          </a:ln>
          <a:effectLst/>
        </p:spPr>
        <p:txBody>
          <a:bodyPr vert="horz" wrap="square" lIns="19351" tIns="0" rIns="19351" bIns="0" numCol="1" anchor="t" anchorCtr="0" compatLnSpc="1">
            <a:prstTxWarp prst="textNoShape">
              <a:avLst/>
            </a:prstTxWarp>
          </a:bodyPr>
          <a:lstStyle>
            <a:lvl1pPr algn="r" defTabSz="928688" eaLnBrk="0" hangingPunct="0">
              <a:defRPr b="0" i="1">
                <a:latin typeface="Times New Roman" pitchFamily="18" charset="0"/>
                <a:cs typeface="+mn-cs"/>
              </a:defRPr>
            </a:lvl1pPr>
          </a:lstStyle>
          <a:p>
            <a:pPr>
              <a:defRPr/>
            </a:pPr>
            <a:endParaRPr lang="en-US"/>
          </a:p>
        </p:txBody>
      </p:sp>
      <p:sp>
        <p:nvSpPr>
          <p:cNvPr id="2052" name="Rectangle 4"/>
          <p:cNvSpPr>
            <a:spLocks noGrp="1" noChangeArrowheads="1"/>
          </p:cNvSpPr>
          <p:nvPr>
            <p:ph type="ftr" sz="quarter" idx="4"/>
          </p:nvPr>
        </p:nvSpPr>
        <p:spPr bwMode="auto">
          <a:xfrm>
            <a:off x="0" y="8597900"/>
            <a:ext cx="3067050" cy="454025"/>
          </a:xfrm>
          <a:prstGeom prst="rect">
            <a:avLst/>
          </a:prstGeom>
          <a:noFill/>
          <a:ln w="9525">
            <a:noFill/>
            <a:miter lim="800000"/>
            <a:headEnd/>
            <a:tailEnd/>
          </a:ln>
          <a:effectLst/>
        </p:spPr>
        <p:txBody>
          <a:bodyPr vert="horz" wrap="square" lIns="19351" tIns="0" rIns="19351" bIns="0" numCol="1" anchor="b" anchorCtr="0" compatLnSpc="1">
            <a:prstTxWarp prst="textNoShape">
              <a:avLst/>
            </a:prstTxWarp>
          </a:bodyPr>
          <a:lstStyle>
            <a:lvl1pPr defTabSz="928688" eaLnBrk="0" hangingPunct="0">
              <a:defRPr b="0" i="1">
                <a:latin typeface="Times New Roman" pitchFamily="18" charset="0"/>
                <a:cs typeface="+mn-cs"/>
              </a:defRPr>
            </a:lvl1pPr>
          </a:lstStyle>
          <a:p>
            <a:pPr>
              <a:defRPr/>
            </a:pPr>
            <a:endParaRPr lang="en-US"/>
          </a:p>
        </p:txBody>
      </p:sp>
      <p:sp>
        <p:nvSpPr>
          <p:cNvPr id="2053" name="Rectangle 5"/>
          <p:cNvSpPr>
            <a:spLocks noGrp="1" noChangeArrowheads="1"/>
          </p:cNvSpPr>
          <p:nvPr>
            <p:ph type="sldNum" sz="quarter" idx="5"/>
          </p:nvPr>
        </p:nvSpPr>
        <p:spPr bwMode="auto">
          <a:xfrm>
            <a:off x="4010025" y="8597900"/>
            <a:ext cx="3067050" cy="454025"/>
          </a:xfrm>
          <a:prstGeom prst="rect">
            <a:avLst/>
          </a:prstGeom>
          <a:noFill/>
          <a:ln w="9525">
            <a:noFill/>
            <a:miter lim="800000"/>
            <a:headEnd/>
            <a:tailEnd/>
          </a:ln>
          <a:effectLst/>
        </p:spPr>
        <p:txBody>
          <a:bodyPr vert="horz" wrap="square" lIns="19351" tIns="0" rIns="19351" bIns="0" numCol="1" anchor="b" anchorCtr="0" compatLnSpc="1">
            <a:prstTxWarp prst="textNoShape">
              <a:avLst/>
            </a:prstTxWarp>
          </a:bodyPr>
          <a:lstStyle>
            <a:lvl1pPr algn="r" defTabSz="928688" eaLnBrk="0" hangingPunct="0">
              <a:defRPr b="0" i="1">
                <a:latin typeface="Times New Roman" pitchFamily="18" charset="0"/>
                <a:cs typeface="+mn-cs"/>
              </a:defRPr>
            </a:lvl1pPr>
          </a:lstStyle>
          <a:p>
            <a:pPr>
              <a:defRPr/>
            </a:pPr>
            <a:fld id="{E6D8B5E6-CF82-4966-80CD-9E2E3AA0A4C1}" type="slidenum">
              <a:rPr lang="en-US"/>
              <a:pPr>
                <a:defRPr/>
              </a:pPr>
              <a:t>‹#›</a:t>
            </a:fld>
            <a:endParaRPr lang="en-US"/>
          </a:p>
        </p:txBody>
      </p:sp>
      <p:sp>
        <p:nvSpPr>
          <p:cNvPr id="2054" name="Rectangle 6"/>
          <p:cNvSpPr>
            <a:spLocks noChangeArrowheads="1"/>
          </p:cNvSpPr>
          <p:nvPr/>
        </p:nvSpPr>
        <p:spPr bwMode="auto">
          <a:xfrm>
            <a:off x="3152775" y="8620125"/>
            <a:ext cx="766763" cy="257175"/>
          </a:xfrm>
          <a:prstGeom prst="rect">
            <a:avLst/>
          </a:prstGeom>
          <a:noFill/>
          <a:ln w="9525">
            <a:noFill/>
            <a:miter lim="800000"/>
            <a:headEnd/>
            <a:tailEnd/>
          </a:ln>
          <a:effectLst/>
        </p:spPr>
        <p:txBody>
          <a:bodyPr wrap="none" lIns="88692" tIns="45151" rIns="88692" bIns="45151">
            <a:spAutoFit/>
          </a:bodyPr>
          <a:lstStyle/>
          <a:p>
            <a:pPr algn="ctr" defTabSz="882650" eaLnBrk="0" hangingPunct="0">
              <a:lnSpc>
                <a:spcPct val="90000"/>
              </a:lnSpc>
              <a:defRPr/>
            </a:pPr>
            <a:r>
              <a:rPr lang="en-US" sz="1200" b="0">
                <a:cs typeface="+mn-cs"/>
              </a:rPr>
              <a:t>Page </a:t>
            </a:r>
            <a:fld id="{3F74DE9A-C887-4AA8-B0BC-1A08D696CEFE}" type="slidenum">
              <a:rPr lang="en-US" sz="1200" b="0">
                <a:cs typeface="+mn-cs"/>
              </a:rPr>
              <a:pPr algn="ctr" defTabSz="882650" eaLnBrk="0" hangingPunct="0">
                <a:lnSpc>
                  <a:spcPct val="90000"/>
                </a:lnSpc>
                <a:defRPr/>
              </a:pPr>
              <a:t>‹#›</a:t>
            </a:fld>
            <a:endParaRPr lang="en-US" sz="1200" b="0">
              <a:cs typeface="+mn-cs"/>
            </a:endParaRPr>
          </a:p>
        </p:txBody>
      </p:sp>
      <p:sp>
        <p:nvSpPr>
          <p:cNvPr id="25607" name="Rectangle 7"/>
          <p:cNvSpPr>
            <a:spLocks noGrp="1" noRot="1" noChangeAspect="1" noChangeArrowheads="1" noTextEdit="1"/>
          </p:cNvSpPr>
          <p:nvPr>
            <p:ph type="sldImg" idx="2"/>
          </p:nvPr>
        </p:nvSpPr>
        <p:spPr bwMode="auto">
          <a:xfrm>
            <a:off x="1285875" y="684213"/>
            <a:ext cx="4508500" cy="3381375"/>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42975" y="4298950"/>
            <a:ext cx="5191125" cy="4073525"/>
          </a:xfrm>
          <a:prstGeom prst="rect">
            <a:avLst/>
          </a:prstGeom>
          <a:noFill/>
          <a:ln w="9525">
            <a:noFill/>
            <a:miter lim="800000"/>
            <a:headEnd/>
            <a:tailEnd/>
          </a:ln>
          <a:effectLst/>
        </p:spPr>
        <p:txBody>
          <a:bodyPr vert="horz" wrap="square" lIns="93529" tIns="46766" rIns="93529" bIns="4676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 Military service continues to be a respectable and needed means for giving back to one’s country.  Just watch the public support our Soldiers receive as they go through airports in uniform.</a:t>
            </a:r>
          </a:p>
          <a:p>
            <a:r>
              <a:rPr lang="en-US" smtClean="0"/>
              <a:t>-As you can see on the table on the right, pay raises designed to ensure the viability of the All-Volunteer Force have resulted in very competitive wages for commissioned officer service. These figures do not include a tax-free housing allowance based on location and rank.</a:t>
            </a:r>
          </a:p>
          <a:p>
            <a:r>
              <a:rPr lang="en-US" smtClean="0"/>
              <a:t>- In fact, officership offers immediate attainment of middle class status.  </a:t>
            </a:r>
          </a:p>
          <a:p>
            <a:r>
              <a:rPr lang="en-US" smtClean="0"/>
              <a:t>- Officers continue to have opportunities to travel and move often to a variety of world- wide locations.</a:t>
            </a:r>
          </a:p>
          <a:p>
            <a:r>
              <a:rPr lang="en-US" smtClean="0"/>
              <a:t>- Generous retirement.  50% of base pay at 20 years of service, rising 2.5% to 75% at 30 years.  Annual cost of living allowance raises tied to inflation make it the gift that keeps on giving.</a:t>
            </a:r>
          </a:p>
          <a:p>
            <a:r>
              <a:rPr lang="en-US" smtClean="0"/>
              <a:t>- Service member’s Group Life Insurance (SGLI).  All Service Members entitled to $400,000 benefit are automatically insured for the maximum amount of $400,000 for $27/month.</a:t>
            </a:r>
          </a:p>
          <a:p>
            <a:r>
              <a:rPr lang="en-US" smtClean="0"/>
              <a:t>- The new Post-9/11 GI Bill offers up to 100% tuition and fee coverage as well as monthly housing stipend.  The Bill also offers a new twist— you have the option of passing on your benefits to your spouse or children. </a:t>
            </a:r>
          </a:p>
          <a:p>
            <a:r>
              <a:rPr lang="en-US" smtClean="0"/>
              <a:t>- The leader training and opportunities you receive will be valuable experience that will hold you in good stead for any career option you pursue following military service.</a:t>
            </a:r>
          </a:p>
          <a:p>
            <a:r>
              <a:rPr lang="en-US" smtClean="0"/>
              <a:t>- According to headhunters, human resources executives, and business school admissions officers, junior officers, with a college degree and leadership experience far beyond that of their civilian peers- are stars waiting to happen.</a:t>
            </a:r>
          </a:p>
        </p:txBody>
      </p:sp>
      <p:sp>
        <p:nvSpPr>
          <p:cNvPr id="34820" name="Slide Number Placeholder 3"/>
          <p:cNvSpPr>
            <a:spLocks noGrp="1"/>
          </p:cNvSpPr>
          <p:nvPr>
            <p:ph type="sldNum" sz="quarter" idx="5"/>
          </p:nvPr>
        </p:nvSpPr>
        <p:spPr>
          <a:noFill/>
        </p:spPr>
        <p:txBody>
          <a:bodyPr/>
          <a:lstStyle/>
          <a:p>
            <a:fld id="{A892C0DE-65E9-4658-B028-8B0DFBF2345C}" type="slidenum">
              <a:rPr lang="en-US" smtClean="0">
                <a:latin typeface="Arial" charset="0"/>
              </a:rPr>
              <a:pPr/>
              <a:t>12</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9DE0B3-2746-4A91-9D79-FC916015136A}"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47907-EBF2-4F88-8E93-B63C943C2B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C64996-7278-4329-8544-95124B49B2F0}"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4A570-462C-4D01-8015-E9744174B1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34E083-D6E1-4B8A-B6EE-54925AED9441}"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28A153-B1D5-4C5B-823F-E719FA4F96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63B502-6A81-4AD7-BC77-E82350731E80}"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EFCAF-1239-4B05-8ACC-3ECA14A1CA6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74A79A-BA7D-4458-93D0-DD0CBB8EC035}"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1514-9437-4749-9A53-268E6817CBD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9575925-0BC5-434E-BAEE-54EF8265E4EF}"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CBA37-40DD-4A8C-A24E-16FC5CB9557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883412E-BB8F-4BE2-B964-F11BCB91F922}"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3AE20-133C-4BD0-88B2-F298FC606CC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12D98C8-5471-47A3-A643-A5289668BC75}" type="datetime1">
              <a:rPr lang="en-US"/>
              <a:pPr>
                <a:defRPr/>
              </a:pPr>
              <a:t>10/2/2013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1C53CD-6BE9-46FA-86FF-3027999750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7CA4F2-BAF8-4D00-B7AB-18E3A1FA0873}" type="datetime1">
              <a:rPr lang="en-US"/>
              <a:pPr>
                <a:defRPr/>
              </a:pPr>
              <a:t>10/2/2013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2CE3B0-271A-4DB9-A9F6-6D1F114C8AE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782985-4EFB-4226-9B9A-4CF5696BE592}" type="datetime1">
              <a:rPr lang="en-US"/>
              <a:pPr>
                <a:defRPr/>
              </a:pPr>
              <a:t>10/2/2013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6B0C94-8A41-4E28-BE5D-35915430AB2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A382F1-399B-46C0-BD7C-497748F5885F}"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FD2DCC-F7A0-4A74-80BE-23BCDA77C4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BD41DF-7F54-4E3A-A8BB-3B3AE6BC53AF}"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519BA-A080-4FA9-B048-3958D2BC570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EAB914-F61B-4A22-884F-ABB3D209102C}"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F6015A-0813-443B-BF40-D493EFF91DD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F0D425C-5E0D-4595-9626-229934685BAB}"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68D3C-D6BF-4F74-A712-DBDC4A78118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B737CC-4190-4132-9A93-D6E73FEFF5D4}"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C0954B-4DB2-447E-BE01-7D1D439D694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234950" y="355600"/>
            <a:ext cx="674688" cy="1028700"/>
          </a:xfrm>
          <a:prstGeom prst="rect">
            <a:avLst/>
          </a:prstGeom>
          <a:noFill/>
          <a:ln w="9525">
            <a:noFill/>
            <a:miter lim="800000"/>
            <a:headEnd/>
            <a:tailEnd/>
          </a:ln>
        </p:spPr>
      </p:pic>
      <p:grpSp>
        <p:nvGrpSpPr>
          <p:cNvPr id="5" name="Group 8"/>
          <p:cNvGrpSpPr>
            <a:grpSpLocks/>
          </p:cNvGrpSpPr>
          <p:nvPr/>
        </p:nvGrpSpPr>
        <p:grpSpPr bwMode="auto">
          <a:xfrm>
            <a:off x="1003300" y="114300"/>
            <a:ext cx="7067550" cy="366713"/>
            <a:chOff x="284" y="-36"/>
            <a:chExt cx="5193" cy="231"/>
          </a:xfrm>
        </p:grpSpPr>
        <p:sp>
          <p:nvSpPr>
            <p:cNvPr id="6" name="Rectangle 9"/>
            <p:cNvSpPr>
              <a:spLocks noChangeArrowheads="1"/>
            </p:cNvSpPr>
            <p:nvPr userDrawn="1"/>
          </p:nvSpPr>
          <p:spPr bwMode="auto">
            <a:xfrm>
              <a:off x="287" y="0"/>
              <a:ext cx="5185" cy="179"/>
            </a:xfrm>
            <a:prstGeom prst="rect">
              <a:avLst/>
            </a:prstGeom>
            <a:solidFill>
              <a:schemeClr val="tx1"/>
            </a:solidFill>
            <a:ln w="38100" algn="ctr">
              <a:solidFill>
                <a:srgbClr val="FFCC00"/>
              </a:solidFill>
              <a:miter lim="800000"/>
              <a:headEnd/>
              <a:tailEnd/>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7" name="Text Box 10"/>
            <p:cNvSpPr txBox="1">
              <a:spLocks noChangeArrowheads="1"/>
            </p:cNvSpPr>
            <p:nvPr userDrawn="1"/>
          </p:nvSpPr>
          <p:spPr bwMode="auto">
            <a:xfrm>
              <a:off x="284" y="-36"/>
              <a:ext cx="5193" cy="231"/>
            </a:xfrm>
            <a:prstGeom prst="rect">
              <a:avLst/>
            </a:prstGeom>
            <a:noFill/>
            <a:ln w="38100" algn="ctr">
              <a:noFill/>
              <a:miter lim="800000"/>
              <a:headEnd/>
              <a:tailEnd/>
            </a:ln>
            <a:effectLst/>
          </p:spPr>
          <p:txBody>
            <a:bodyPr>
              <a:spAutoFit/>
            </a:bodyPr>
            <a:lstStyle/>
            <a:p>
              <a:pPr algn="ctr" eaLnBrk="0" hangingPunct="0">
                <a:spcBef>
                  <a:spcPct val="50000"/>
                </a:spcBef>
                <a:defRPr/>
              </a:pPr>
              <a:r>
                <a:rPr lang="en-US" sz="1800">
                  <a:solidFill>
                    <a:schemeClr val="bg1"/>
                  </a:solidFill>
                  <a:cs typeface="+mn-cs"/>
                </a:rPr>
                <a:t>Train to Lead – We Commission, We Motivate</a:t>
              </a:r>
            </a:p>
          </p:txBody>
        </p:sp>
      </p:grpSp>
      <p:graphicFrame>
        <p:nvGraphicFramePr>
          <p:cNvPr id="8" name="Object 11"/>
          <p:cNvGraphicFramePr>
            <a:graphicFrameLocks noChangeAspect="1"/>
          </p:cNvGraphicFramePr>
          <p:nvPr/>
        </p:nvGraphicFramePr>
        <p:xfrm>
          <a:off x="8224838" y="334963"/>
          <a:ext cx="746125" cy="977900"/>
        </p:xfrm>
        <a:graphic>
          <a:graphicData uri="http://schemas.openxmlformats.org/presentationml/2006/ole">
            <p:oleObj spid="_x0000_s70658" name="CorelPhotoPaint.Image.8" r:id="rId4" imgW="5231746" imgH="8888889" progId="">
              <p:embed/>
            </p:oleObj>
          </a:graphicData>
        </a:graphic>
      </p:graphicFrame>
      <p:sp>
        <p:nvSpPr>
          <p:cNvPr id="623618" name="Rectangle 2"/>
          <p:cNvSpPr>
            <a:spLocks noGrp="1" noChangeArrowheads="1"/>
          </p:cNvSpPr>
          <p:nvPr>
            <p:ph type="ctrTitle"/>
          </p:nvPr>
        </p:nvSpPr>
        <p:spPr>
          <a:xfrm>
            <a:off x="685800" y="2130425"/>
            <a:ext cx="7772400" cy="1470025"/>
          </a:xfrm>
        </p:spPr>
        <p:txBody>
          <a:bodyPr/>
          <a:lstStyle>
            <a:lvl1pPr>
              <a:defRPr/>
            </a:lvl1pPr>
          </a:lstStyle>
          <a:p>
            <a:r>
              <a:rPr lang="en-US"/>
              <a:t>Army Reserve Officer Training Corps</a:t>
            </a:r>
          </a:p>
        </p:txBody>
      </p:sp>
      <p:sp>
        <p:nvSpPr>
          <p:cNvPr id="6236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9" name="Rectangle 4"/>
          <p:cNvSpPr>
            <a:spLocks noGrp="1" noChangeArrowheads="1"/>
          </p:cNvSpPr>
          <p:nvPr>
            <p:ph type="dt" sz="half" idx="10"/>
          </p:nvPr>
        </p:nvSpPr>
        <p:spPr>
          <a:xfrm>
            <a:off x="457200" y="6245225"/>
            <a:ext cx="2133600" cy="476250"/>
          </a:xfrm>
        </p:spPr>
        <p:txBody>
          <a:bodyPr/>
          <a:lstStyle>
            <a:lvl1pPr>
              <a:defRPr/>
            </a:lvl1pPr>
          </a:lstStyle>
          <a:p>
            <a:pPr>
              <a:defRPr/>
            </a:pPr>
            <a:fld id="{1EF66FD4-5E75-4EC1-8BB6-6284706155AB}" type="datetime1">
              <a:rPr lang="en-US"/>
              <a:pPr>
                <a:defRPr/>
              </a:pPr>
              <a:t>10/2/2013</a:t>
            </a:fld>
            <a:endParaRPr lang="en-US"/>
          </a:p>
        </p:txBody>
      </p:sp>
      <p:sp>
        <p:nvSpPr>
          <p:cNvPr id="10" name="Rectangle 5"/>
          <p:cNvSpPr>
            <a:spLocks noGrp="1" noChangeArrowheads="1"/>
          </p:cNvSpPr>
          <p:nvPr>
            <p:ph type="ftr" sz="quarter" idx="11"/>
          </p:nvPr>
        </p:nvSpPr>
        <p:spPr/>
        <p:txBody>
          <a:bodyPr/>
          <a:lstStyle>
            <a:lvl1pPr>
              <a:defRPr/>
            </a:lvl1pPr>
          </a:lstStyle>
          <a:p>
            <a:pPr>
              <a:defRPr/>
            </a:pPr>
            <a:endParaRPr lang="en-US"/>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2080685-ACD5-4DDF-9D24-44212739DBF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8A92D6DE-C7B0-4EBE-B793-9E40EACC5A62}" type="datetime1">
              <a:rPr lang="en-US"/>
              <a:pPr>
                <a:defRPr/>
              </a:pPr>
              <a:t>10/2/2013</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9148A174-B644-40AB-97D2-8A546D6964D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3139C9D-1744-4D64-85D9-6A0C2C2C22D3}" type="datetime1">
              <a:rPr lang="en-US"/>
              <a:pPr>
                <a:defRPr/>
              </a:pPr>
              <a:t>10/2/2013</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9CB787FF-0CDA-49D6-80F8-7BAED8CED6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A2AC72C-3A41-4F46-A1B8-ECEC17DDEE4B}"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EEDDC8-929C-49A1-A9DB-5533D8BE96A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750385C-0DEC-4AA8-B7A5-1AAB902926E6}" type="datetime1">
              <a:rPr lang="en-US"/>
              <a:pPr>
                <a:defRPr/>
              </a:pPr>
              <a:t>10/2/2013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4DD34-FFA0-4C2A-BCE9-ED950905154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A7B2993C-3395-4474-B46B-F15D3F9E4E06}" type="datetime1">
              <a:rPr lang="en-US"/>
              <a:pPr>
                <a:defRPr/>
              </a:pPr>
              <a:t>10/2/2013</a:t>
            </a:fld>
            <a:endParaRPr lang="en-US"/>
          </a:p>
        </p:txBody>
      </p:sp>
      <p:sp>
        <p:nvSpPr>
          <p:cNvPr id="4" name="Rectangle 6"/>
          <p:cNvSpPr>
            <a:spLocks noGrp="1" noChangeArrowheads="1"/>
          </p:cNvSpPr>
          <p:nvPr>
            <p:ph type="sldNum" sz="quarter" idx="11"/>
          </p:nvPr>
        </p:nvSpPr>
        <p:spPr/>
        <p:txBody>
          <a:bodyPr/>
          <a:lstStyle>
            <a:lvl1pPr>
              <a:defRPr/>
            </a:lvl1pPr>
          </a:lstStyle>
          <a:p>
            <a:pPr>
              <a:defRPr/>
            </a:pPr>
            <a:fld id="{7B8AF056-5C3B-4CC5-BE03-08F24286F91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62D24A9-9AF8-43B6-BAC0-877A4D5315D1}" type="datetime1">
              <a:rPr lang="en-US"/>
              <a:pPr>
                <a:defRPr/>
              </a:pPr>
              <a:t>10/2/2013</a:t>
            </a:fld>
            <a:endParaRPr lang="en-US"/>
          </a:p>
        </p:txBody>
      </p:sp>
      <p:sp>
        <p:nvSpPr>
          <p:cNvPr id="3" name="Rectangle 6"/>
          <p:cNvSpPr>
            <a:spLocks noGrp="1" noChangeArrowheads="1"/>
          </p:cNvSpPr>
          <p:nvPr>
            <p:ph type="sldNum" sz="quarter" idx="11"/>
          </p:nvPr>
        </p:nvSpPr>
        <p:spPr/>
        <p:txBody>
          <a:bodyPr/>
          <a:lstStyle>
            <a:lvl1pPr>
              <a:defRPr/>
            </a:lvl1pPr>
          </a:lstStyle>
          <a:p>
            <a:pPr>
              <a:defRPr/>
            </a:pPr>
            <a:fld id="{424A71AE-5489-4E52-AE20-673A7C6CB6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0349B25-1812-44D4-9F6B-3BBDDDD0AB0B}"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AC480-96D2-4830-BB76-6230977C20B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EE282C6C-C82A-4F77-816C-BEA188A0EC0B}" type="datetime1">
              <a:rPr lang="en-US"/>
              <a:pPr>
                <a:defRPr/>
              </a:pPr>
              <a:t>10/2/2013</a:t>
            </a:fld>
            <a:endParaRPr lang="en-US"/>
          </a:p>
        </p:txBody>
      </p:sp>
      <p:sp>
        <p:nvSpPr>
          <p:cNvPr id="6" name="Rectangle 5"/>
          <p:cNvSpPr>
            <a:spLocks noGrp="1" noChangeArrowheads="1"/>
          </p:cNvSpPr>
          <p:nvPr>
            <p:ph type="sldNum" sz="quarter" idx="11"/>
          </p:nvPr>
        </p:nvSpPr>
        <p:spPr/>
        <p:txBody>
          <a:bodyPr/>
          <a:lstStyle>
            <a:lvl1pPr>
              <a:defRPr/>
            </a:lvl1pPr>
          </a:lstStyle>
          <a:p>
            <a:pPr>
              <a:defRPr/>
            </a:pPr>
            <a:fld id="{38F9AE3A-32C3-46DD-9079-9523201AD9F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241424-C1AD-435C-8348-6F2349CF6D51}"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9CBE9-F026-4106-A36E-0FB86ED202A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F71E38-349F-4ACB-9618-AAB74C90D62A}" type="datetime1">
              <a:rPr lang="en-US"/>
              <a:pPr>
                <a:defRPr/>
              </a:pPr>
              <a:t>10/2/2013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73FEE3-08F0-456B-BBF3-1F96841A3F0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FCE60AB-B856-4871-A47A-0EF3C4D5E029}" type="datetime1">
              <a:rPr lang="en-US"/>
              <a:pPr>
                <a:defRPr/>
              </a:pPr>
              <a:t>10/2/2013</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3E20A73F-41C1-4927-A1CE-00E6DE2E90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451EC4A-E1BF-4C5A-892A-638B743886A5}"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77A5A9-F579-4244-AED4-3CFFD9D12C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BC64255-CC03-4B56-94BC-119F22AC247C}" type="datetime1">
              <a:rPr lang="en-US"/>
              <a:pPr>
                <a:defRPr/>
              </a:pPr>
              <a:t>10/2/2013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C3778C-BF46-4D48-A673-20A4DA4389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A68CE1C-E230-4B48-B1F3-12632B93F737}" type="datetime1">
              <a:rPr lang="en-US"/>
              <a:pPr>
                <a:defRPr/>
              </a:pPr>
              <a:t>10/2/2013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9AFB0E-30EE-4008-A435-059BBD4E81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4217A4-3795-42ED-B5E5-B1220052CF9A}" type="datetime1">
              <a:rPr lang="en-US"/>
              <a:pPr>
                <a:defRPr/>
              </a:pPr>
              <a:t>10/2/2013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8FFCE3-6CED-41A6-B81E-9285A75E2B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FD863B-2A12-4AE0-9E12-D3FC841BD0BB}"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6C13D7-4AA1-4A4C-AE57-8822C0776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C8BF93-74FD-4B5C-B4D2-3ACFBB0643C7}" type="datetime1">
              <a:rPr lang="en-US"/>
              <a:pPr>
                <a:defRPr/>
              </a:pPr>
              <a:t>10/2/2013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B0D69-EA57-4A8D-BD74-E2DD33A0DD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3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Times New Roman" pitchFamily="18" charset="0"/>
                <a:cs typeface="+mn-cs"/>
              </a:defRPr>
            </a:lvl1pPr>
          </a:lstStyle>
          <a:p>
            <a:pPr>
              <a:defRPr/>
            </a:pPr>
            <a:fld id="{2ED96B65-FE1E-40C0-A686-41F386C11953}" type="datetime1">
              <a:rPr lang="en-US"/>
              <a:pPr>
                <a:defRPr/>
              </a:pPr>
              <a:t>10/2/2013</a:t>
            </a:fld>
            <a:endParaRPr lang="en-US"/>
          </a:p>
        </p:txBody>
      </p:sp>
      <p:sp>
        <p:nvSpPr>
          <p:cNvPr id="493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Times New Roman" pitchFamily="18" charset="0"/>
                <a:cs typeface="+mn-cs"/>
              </a:defRPr>
            </a:lvl1pPr>
          </a:lstStyle>
          <a:p>
            <a:pPr>
              <a:defRPr/>
            </a:pPr>
            <a:endParaRPr lang="en-US"/>
          </a:p>
        </p:txBody>
      </p:sp>
      <p:sp>
        <p:nvSpPr>
          <p:cNvPr id="493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Times New Roman" pitchFamily="18" charset="0"/>
                <a:cs typeface="+mn-cs"/>
              </a:defRPr>
            </a:lvl1pPr>
          </a:lstStyle>
          <a:p>
            <a:pPr>
              <a:defRPr/>
            </a:pPr>
            <a:fld id="{6EEFF1B9-EC2D-4FF5-B0A5-9B0F83B07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Times New Roman" pitchFamily="18" charset="0"/>
                <a:cs typeface="+mn-cs"/>
              </a:defRPr>
            </a:lvl1pPr>
          </a:lstStyle>
          <a:p>
            <a:pPr>
              <a:defRPr/>
            </a:pPr>
            <a:fld id="{39FBF6A2-D06B-4B40-835F-0761134F3CAB}" type="datetime1">
              <a:rPr lang="en-US"/>
              <a:pPr>
                <a:defRPr/>
              </a:pPr>
              <a:t>10/2/2013</a:t>
            </a:fld>
            <a:endParaRPr lang="en-US"/>
          </a:p>
        </p:txBody>
      </p:sp>
      <p:sp>
        <p:nvSpPr>
          <p:cNvPr id="491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Times New Roman" pitchFamily="18" charset="0"/>
                <a:cs typeface="+mn-cs"/>
              </a:defRPr>
            </a:lvl1pPr>
          </a:lstStyle>
          <a:p>
            <a:pPr>
              <a:defRPr/>
            </a:pPr>
            <a:endParaRPr lang="en-US"/>
          </a:p>
        </p:txBody>
      </p:sp>
      <p:sp>
        <p:nvSpPr>
          <p:cNvPr id="491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Times New Roman" pitchFamily="18" charset="0"/>
                <a:cs typeface="+mn-cs"/>
              </a:defRPr>
            </a:lvl1pPr>
          </a:lstStyle>
          <a:p>
            <a:pPr>
              <a:defRPr/>
            </a:pPr>
            <a:fld id="{E077F215-B88E-445E-B7BE-8595C1DAE4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8788"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Dr</a:t>
            </a:r>
          </a:p>
        </p:txBody>
      </p:sp>
      <p:sp>
        <p:nvSpPr>
          <p:cNvPr id="5123" name="Rectangle 3"/>
          <p:cNvSpPr>
            <a:spLocks noGrp="1" noChangeArrowheads="1"/>
          </p:cNvSpPr>
          <p:nvPr>
            <p:ph type="body" idx="1"/>
          </p:nvPr>
        </p:nvSpPr>
        <p:spPr bwMode="auto">
          <a:xfrm>
            <a:off x="4587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2596" name="Rectangle 4"/>
          <p:cNvSpPr>
            <a:spLocks noGrp="1" noChangeArrowheads="1"/>
          </p:cNvSpPr>
          <p:nvPr>
            <p:ph type="dt" sz="half" idx="2"/>
          </p:nvPr>
        </p:nvSpPr>
        <p:spPr bwMode="auto">
          <a:xfrm>
            <a:off x="458788" y="6245225"/>
            <a:ext cx="21320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cs typeface="+mn-cs"/>
              </a:defRPr>
            </a:lvl1pPr>
          </a:lstStyle>
          <a:p>
            <a:pPr>
              <a:defRPr/>
            </a:pPr>
            <a:fld id="{0A12C157-143A-480E-BC8C-DF3BA7D1BC0C}" type="datetime1">
              <a:rPr lang="en-US"/>
              <a:pPr>
                <a:defRPr/>
              </a:pPr>
              <a:t>10/2/2013</a:t>
            </a:fld>
            <a:endParaRPr lang="en-US"/>
          </a:p>
        </p:txBody>
      </p:sp>
      <p:sp>
        <p:nvSpPr>
          <p:cNvPr id="622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cs typeface="+mn-cs"/>
              </a:defRPr>
            </a:lvl1pPr>
          </a:lstStyle>
          <a:p>
            <a:pPr>
              <a:defRPr/>
            </a:pPr>
            <a:endParaRPr lang="en-US"/>
          </a:p>
        </p:txBody>
      </p:sp>
      <p:sp>
        <p:nvSpPr>
          <p:cNvPr id="622598" name="Rectangle 6"/>
          <p:cNvSpPr>
            <a:spLocks noGrp="1" noChangeArrowheads="1"/>
          </p:cNvSpPr>
          <p:nvPr>
            <p:ph type="sldNum" sz="quarter" idx="4"/>
          </p:nvPr>
        </p:nvSpPr>
        <p:spPr bwMode="auto">
          <a:xfrm>
            <a:off x="6553200" y="6245225"/>
            <a:ext cx="2135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cs typeface="+mn-cs"/>
              </a:defRPr>
            </a:lvl1pPr>
          </a:lstStyle>
          <a:p>
            <a:pPr>
              <a:defRPr/>
            </a:pPr>
            <a:fld id="{D50BC9A8-1CFB-4850-B25C-742DD867C562}" type="slidenum">
              <a:rPr lang="en-US"/>
              <a:pPr>
                <a:defRPr/>
              </a:pPr>
              <a:t>‹#›</a:t>
            </a:fld>
            <a:endParaRPr lang="en-US"/>
          </a:p>
        </p:txBody>
      </p:sp>
      <p:pic>
        <p:nvPicPr>
          <p:cNvPr id="5127" name="Picture 7"/>
          <p:cNvPicPr>
            <a:picLocks noChangeAspect="1" noChangeArrowheads="1"/>
          </p:cNvPicPr>
          <p:nvPr/>
        </p:nvPicPr>
        <p:blipFill>
          <a:blip r:embed="rId13" cstate="print"/>
          <a:srcRect/>
          <a:stretch>
            <a:fillRect/>
          </a:stretch>
        </p:blipFill>
        <p:spPr bwMode="auto">
          <a:xfrm>
            <a:off x="234950" y="500063"/>
            <a:ext cx="688975" cy="969962"/>
          </a:xfrm>
          <a:prstGeom prst="rect">
            <a:avLst/>
          </a:prstGeom>
          <a:noFill/>
          <a:ln w="9525">
            <a:noFill/>
            <a:miter lim="800000"/>
            <a:headEnd/>
            <a:tailEnd/>
          </a:ln>
        </p:spPr>
      </p:pic>
      <p:grpSp>
        <p:nvGrpSpPr>
          <p:cNvPr id="5128" name="Group 8"/>
          <p:cNvGrpSpPr>
            <a:grpSpLocks/>
          </p:cNvGrpSpPr>
          <p:nvPr/>
        </p:nvGrpSpPr>
        <p:grpSpPr bwMode="auto">
          <a:xfrm>
            <a:off x="1117600" y="417513"/>
            <a:ext cx="7067550" cy="366712"/>
            <a:chOff x="284" y="-36"/>
            <a:chExt cx="5193" cy="231"/>
          </a:xfrm>
        </p:grpSpPr>
        <p:sp>
          <p:nvSpPr>
            <p:cNvPr id="622601" name="Rectangle 9"/>
            <p:cNvSpPr>
              <a:spLocks noChangeArrowheads="1"/>
            </p:cNvSpPr>
            <p:nvPr userDrawn="1"/>
          </p:nvSpPr>
          <p:spPr bwMode="auto">
            <a:xfrm>
              <a:off x="287" y="0"/>
              <a:ext cx="5185" cy="179"/>
            </a:xfrm>
            <a:prstGeom prst="rect">
              <a:avLst/>
            </a:prstGeom>
            <a:solidFill>
              <a:schemeClr val="tx1"/>
            </a:solidFill>
            <a:ln w="38100" algn="ctr">
              <a:solidFill>
                <a:srgbClr val="FFCC00"/>
              </a:solidFill>
              <a:miter lim="800000"/>
              <a:headEnd/>
              <a:tailEnd/>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622602" name="Text Box 10"/>
            <p:cNvSpPr txBox="1">
              <a:spLocks noChangeArrowheads="1"/>
            </p:cNvSpPr>
            <p:nvPr userDrawn="1"/>
          </p:nvSpPr>
          <p:spPr bwMode="auto">
            <a:xfrm>
              <a:off x="284" y="-36"/>
              <a:ext cx="5193" cy="231"/>
            </a:xfrm>
            <a:prstGeom prst="rect">
              <a:avLst/>
            </a:prstGeom>
            <a:noFill/>
            <a:ln w="38100" algn="ctr">
              <a:noFill/>
              <a:miter lim="800000"/>
              <a:headEnd/>
              <a:tailEnd/>
            </a:ln>
            <a:effectLst/>
          </p:spPr>
          <p:txBody>
            <a:bodyPr>
              <a:spAutoFit/>
            </a:bodyPr>
            <a:lstStyle/>
            <a:p>
              <a:pPr algn="ctr" eaLnBrk="0" hangingPunct="0">
                <a:spcBef>
                  <a:spcPct val="50000"/>
                </a:spcBef>
                <a:defRPr/>
              </a:pPr>
              <a:r>
                <a:rPr lang="en-US" sz="1800">
                  <a:solidFill>
                    <a:schemeClr val="bg1"/>
                  </a:solidFill>
                  <a:cs typeface="+mn-cs"/>
                </a:rPr>
                <a:t>Train to Lead – We Commission, We Motivate</a:t>
              </a:r>
            </a:p>
          </p:txBody>
        </p:sp>
      </p:grpSp>
      <p:sp>
        <p:nvSpPr>
          <p:cNvPr id="622603" name="Text Box 11"/>
          <p:cNvSpPr txBox="1">
            <a:spLocks noChangeArrowheads="1"/>
          </p:cNvSpPr>
          <p:nvPr/>
        </p:nvSpPr>
        <p:spPr bwMode="auto">
          <a:xfrm>
            <a:off x="2517775" y="6426200"/>
            <a:ext cx="3687763"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a:latin typeface="Times New Roman" pitchFamily="18" charset="0"/>
                <a:cs typeface="+mn-cs"/>
              </a:rPr>
              <a:t>This is an UNCLASSIFIED Information Brief</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2" r:id="rId4"/>
    <p:sldLayoutId id="2147483853" r:id="rId5"/>
    <p:sldLayoutId id="2147483859" r:id="rId6"/>
    <p:sldLayoutId id="2147483860" r:id="rId7"/>
    <p:sldLayoutId id="2147483861" r:id="rId8"/>
    <p:sldLayoutId id="2147483854" r:id="rId9"/>
    <p:sldLayoutId id="2147483855" r:id="rId10"/>
    <p:sldLayoutId id="21474838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militarypay.defense.gov/mpcalcs/Calculators/RMC.aspx"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hyperlink" Target="http://www.goarmy.com/rotc/"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03200" y="1190625"/>
            <a:ext cx="8615363" cy="4183063"/>
          </a:xfrm>
        </p:spPr>
        <p:txBody>
          <a:bodyPr/>
          <a:lstStyle/>
          <a:p>
            <a:pPr eaLnBrk="1" hangingPunct="1"/>
            <a:r>
              <a:rPr lang="en-US" sz="3200" b="1" smtClean="0"/>
              <a:t>Army Reserve Officer Training Corps</a:t>
            </a:r>
            <a:br>
              <a:rPr lang="en-US" sz="3200" b="1" smtClean="0"/>
            </a:br>
            <a:r>
              <a:rPr lang="en-US" sz="3200" b="1" smtClean="0"/>
              <a:t>(ROTC)</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United States Army</a:t>
            </a:r>
            <a:br>
              <a:rPr lang="en-US" sz="3200" b="1" smtClean="0"/>
            </a:br>
            <a:r>
              <a:rPr lang="en-US" sz="3200" b="1" smtClean="0"/>
              <a:t>Cadet Command</a:t>
            </a:r>
          </a:p>
        </p:txBody>
      </p:sp>
      <p:pic>
        <p:nvPicPr>
          <p:cNvPr id="12291" name="Picture 7"/>
          <p:cNvPicPr>
            <a:picLocks noChangeAspect="1" noChangeArrowheads="1"/>
          </p:cNvPicPr>
          <p:nvPr/>
        </p:nvPicPr>
        <p:blipFill>
          <a:blip r:embed="rId3" cstate="print"/>
          <a:srcRect/>
          <a:stretch>
            <a:fillRect/>
          </a:stretch>
        </p:blipFill>
        <p:spPr bwMode="auto">
          <a:xfrm>
            <a:off x="3370263" y="1676400"/>
            <a:ext cx="2130425" cy="324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1265238"/>
            <a:ext cx="8601075" cy="1201737"/>
          </a:xfrm>
        </p:spPr>
        <p:txBody>
          <a:bodyPr/>
          <a:lstStyle/>
          <a:p>
            <a:pPr eaLnBrk="1" hangingPunct="1"/>
            <a:r>
              <a:rPr lang="en-US" sz="4000" b="1" smtClean="0"/>
              <a:t>Army ROTC Scholarships</a:t>
            </a:r>
            <a:br>
              <a:rPr lang="en-US" sz="4000" b="1" smtClean="0"/>
            </a:br>
            <a:r>
              <a:rPr lang="en-US" sz="4000" b="1" smtClean="0"/>
              <a:t/>
            </a:r>
            <a:br>
              <a:rPr lang="en-US" sz="4000" b="1" smtClean="0"/>
            </a:br>
            <a:r>
              <a:rPr lang="en-US" sz="4000" b="1" smtClean="0"/>
              <a:t/>
            </a:r>
            <a:br>
              <a:rPr lang="en-US" sz="4000" b="1" smtClean="0"/>
            </a:br>
            <a:r>
              <a:rPr lang="en-US" sz="4000" b="1" smtClean="0"/>
              <a:t>   </a:t>
            </a:r>
            <a:endParaRPr lang="en-US" sz="3200" b="1" smtClean="0"/>
          </a:p>
        </p:txBody>
      </p:sp>
      <p:sp>
        <p:nvSpPr>
          <p:cNvPr id="21507" name="Text Box 3"/>
          <p:cNvSpPr txBox="1">
            <a:spLocks noChangeArrowheads="1"/>
          </p:cNvSpPr>
          <p:nvPr/>
        </p:nvSpPr>
        <p:spPr bwMode="auto">
          <a:xfrm>
            <a:off x="485775" y="1524000"/>
            <a:ext cx="8123238" cy="4524375"/>
          </a:xfrm>
          <a:prstGeom prst="rect">
            <a:avLst/>
          </a:prstGeom>
          <a:noFill/>
          <a:ln w="12700">
            <a:noFill/>
            <a:miter lim="800000"/>
            <a:headEnd type="none" w="sm" len="sm"/>
            <a:tailEnd type="none" w="sm" len="sm"/>
          </a:ln>
        </p:spPr>
        <p:txBody>
          <a:bodyPr>
            <a:spAutoFit/>
          </a:bodyPr>
          <a:lstStyle/>
          <a:p>
            <a:pPr eaLnBrk="0" hangingPunct="0">
              <a:buFontTx/>
              <a:buChar char="•"/>
            </a:pPr>
            <a:r>
              <a:rPr lang="en-US" sz="2400" b="0">
                <a:latin typeface="Times New Roman" pitchFamily="18" charset="0"/>
              </a:rPr>
              <a:t> Pays full tuition and fees OR room and board</a:t>
            </a:r>
          </a:p>
          <a:p>
            <a:pPr eaLnBrk="0" hangingPunct="0">
              <a:buFontTx/>
              <a:buChar char="•"/>
            </a:pPr>
            <a:endParaRPr lang="en-US" sz="2400" b="0">
              <a:latin typeface="Times New Roman" pitchFamily="18" charset="0"/>
            </a:endParaRPr>
          </a:p>
          <a:p>
            <a:pPr eaLnBrk="0" hangingPunct="0">
              <a:buFontTx/>
              <a:buChar char="•"/>
            </a:pPr>
            <a:r>
              <a:rPr lang="en-US" sz="2400" b="0">
                <a:latin typeface="Times New Roman" pitchFamily="18" charset="0"/>
              </a:rPr>
              <a:t> $1200 a year book payment</a:t>
            </a:r>
          </a:p>
          <a:p>
            <a:pPr eaLnBrk="0" hangingPunct="0"/>
            <a:r>
              <a:rPr lang="en-US" sz="2400" b="0">
                <a:latin typeface="Times New Roman" pitchFamily="18" charset="0"/>
              </a:rPr>
              <a:t>($600 per semester) </a:t>
            </a:r>
          </a:p>
          <a:p>
            <a:pPr eaLnBrk="0" hangingPunct="0">
              <a:buFontTx/>
              <a:buChar char="•"/>
            </a:pPr>
            <a:endParaRPr lang="en-US" sz="2400" b="0">
              <a:latin typeface="Times New Roman" pitchFamily="18" charset="0"/>
            </a:endParaRPr>
          </a:p>
          <a:p>
            <a:pPr eaLnBrk="0" hangingPunct="0">
              <a:buFontTx/>
              <a:buChar char="•"/>
            </a:pPr>
            <a:r>
              <a:rPr lang="en-US" sz="2400" b="0">
                <a:latin typeface="Times New Roman" pitchFamily="18" charset="0"/>
              </a:rPr>
              <a:t> Cadet Stipend $300, $350,</a:t>
            </a:r>
          </a:p>
          <a:p>
            <a:pPr eaLnBrk="0" hangingPunct="0"/>
            <a:r>
              <a:rPr lang="en-US" sz="2400" b="0">
                <a:latin typeface="Times New Roman" pitchFamily="18" charset="0"/>
              </a:rPr>
              <a:t>$450, $500 monthly</a:t>
            </a:r>
          </a:p>
          <a:p>
            <a:pPr eaLnBrk="0" hangingPunct="0">
              <a:buFontTx/>
              <a:buChar char="•"/>
            </a:pPr>
            <a:endParaRPr lang="en-US" sz="2400" b="0">
              <a:latin typeface="Times New Roman" pitchFamily="18" charset="0"/>
            </a:endParaRPr>
          </a:p>
          <a:p>
            <a:pPr eaLnBrk="0" hangingPunct="0">
              <a:buFontTx/>
              <a:buChar char="•"/>
            </a:pPr>
            <a:r>
              <a:rPr lang="en-US" sz="2400" b="0">
                <a:latin typeface="Times New Roman" pitchFamily="18" charset="0"/>
              </a:rPr>
              <a:t> Some ROTC programs offer additional incentives such as free room and board scholarships (typically private colleges)</a:t>
            </a:r>
            <a:endParaRPr lang="en-US" sz="2400" b="0">
              <a:solidFill>
                <a:srgbClr val="FF0000"/>
              </a:solidFill>
              <a:latin typeface="Times New Roman" pitchFamily="18" charset="0"/>
            </a:endParaRPr>
          </a:p>
          <a:p>
            <a:pPr eaLnBrk="0" hangingPunct="0">
              <a:buFontTx/>
              <a:buChar char="•"/>
            </a:pPr>
            <a:endParaRPr lang="en-US" sz="2400" b="0">
              <a:latin typeface="Times New Roman" pitchFamily="18" charset="0"/>
            </a:endParaRPr>
          </a:p>
          <a:p>
            <a:pPr eaLnBrk="0" hangingPunct="0"/>
            <a:endParaRPr lang="en-US" sz="1800"/>
          </a:p>
        </p:txBody>
      </p:sp>
      <p:pic>
        <p:nvPicPr>
          <p:cNvPr id="21508" name="Picture 1" descr="C:\Users\ntourgeman.FSCWAN\Desktop\Pics for website\DSC01778.JPG"/>
          <p:cNvPicPr>
            <a:picLocks noChangeAspect="1" noChangeArrowheads="1"/>
          </p:cNvPicPr>
          <p:nvPr/>
        </p:nvPicPr>
        <p:blipFill>
          <a:blip r:embed="rId3" cstate="print"/>
          <a:srcRect/>
          <a:stretch>
            <a:fillRect/>
          </a:stretch>
        </p:blipFill>
        <p:spPr bwMode="auto">
          <a:xfrm>
            <a:off x="6376988" y="1409700"/>
            <a:ext cx="2311400" cy="307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6225" y="584200"/>
            <a:ext cx="8601075" cy="1085850"/>
          </a:xfrm>
        </p:spPr>
        <p:txBody>
          <a:bodyPr/>
          <a:lstStyle/>
          <a:p>
            <a:pPr eaLnBrk="1" hangingPunct="1"/>
            <a:r>
              <a:rPr lang="en-US" sz="3600" b="1" smtClean="0"/>
              <a:t>General ROTC Eligibility to become Officer</a:t>
            </a:r>
          </a:p>
        </p:txBody>
      </p:sp>
      <p:sp>
        <p:nvSpPr>
          <p:cNvPr id="22531" name="Text Box 3"/>
          <p:cNvSpPr txBox="1">
            <a:spLocks noChangeArrowheads="1"/>
          </p:cNvSpPr>
          <p:nvPr/>
        </p:nvSpPr>
        <p:spPr bwMode="auto">
          <a:xfrm>
            <a:off x="188913" y="1817688"/>
            <a:ext cx="8869362" cy="3540125"/>
          </a:xfrm>
          <a:prstGeom prst="rect">
            <a:avLst/>
          </a:prstGeom>
          <a:noFill/>
          <a:ln w="12700">
            <a:noFill/>
            <a:miter lim="800000"/>
            <a:headEnd type="none" w="sm" len="sm"/>
            <a:tailEnd type="none" w="sm" len="sm"/>
          </a:ln>
        </p:spPr>
        <p:txBody>
          <a:bodyPr>
            <a:spAutoFit/>
          </a:bodyPr>
          <a:lstStyle/>
          <a:p>
            <a:pPr eaLnBrk="0" hangingPunct="0">
              <a:buFontTx/>
              <a:buChar char="•"/>
            </a:pPr>
            <a:r>
              <a:rPr lang="en-US" sz="2800" b="0">
                <a:latin typeface="Times New Roman" pitchFamily="18" charset="0"/>
              </a:rPr>
              <a:t> U.S. Citizen</a:t>
            </a:r>
          </a:p>
          <a:p>
            <a:pPr eaLnBrk="0" hangingPunct="0">
              <a:buFontTx/>
              <a:buChar char="•"/>
            </a:pPr>
            <a:r>
              <a:rPr lang="en-US" sz="2800" b="0">
                <a:latin typeface="Times New Roman" pitchFamily="18" charset="0"/>
              </a:rPr>
              <a:t> Qualified Medical Examination</a:t>
            </a:r>
          </a:p>
          <a:p>
            <a:pPr eaLnBrk="0" hangingPunct="0">
              <a:buFontTx/>
              <a:buChar char="•"/>
            </a:pPr>
            <a:r>
              <a:rPr lang="en-US" sz="2800" b="0">
                <a:latin typeface="Times New Roman" pitchFamily="18" charset="0"/>
              </a:rPr>
              <a:t> Ages 18-27</a:t>
            </a:r>
          </a:p>
          <a:p>
            <a:pPr eaLnBrk="0" hangingPunct="0">
              <a:buFontTx/>
              <a:buChar char="•"/>
            </a:pPr>
            <a:r>
              <a:rPr lang="en-US" sz="2800" b="0">
                <a:latin typeface="Times New Roman" pitchFamily="18" charset="0"/>
              </a:rPr>
              <a:t> Good moral character</a:t>
            </a:r>
          </a:p>
          <a:p>
            <a:pPr eaLnBrk="0" hangingPunct="0">
              <a:buFontTx/>
              <a:buChar char="•"/>
            </a:pPr>
            <a:r>
              <a:rPr lang="en-US" sz="2800" b="0">
                <a:latin typeface="Times New Roman" pitchFamily="18" charset="0"/>
              </a:rPr>
              <a:t> Pass the Army Physical Fitness Test</a:t>
            </a:r>
          </a:p>
          <a:p>
            <a:pPr eaLnBrk="0" hangingPunct="0">
              <a:buFontTx/>
              <a:buChar char="•"/>
            </a:pPr>
            <a:r>
              <a:rPr lang="en-US" sz="2800" b="0">
                <a:latin typeface="Times New Roman" pitchFamily="18" charset="0"/>
              </a:rPr>
              <a:t> Meet the height/weight requirements</a:t>
            </a:r>
          </a:p>
          <a:p>
            <a:pPr eaLnBrk="0" hangingPunct="0">
              <a:buFontTx/>
              <a:buChar char="•"/>
            </a:pPr>
            <a:r>
              <a:rPr lang="en-US" sz="2800" b="0">
                <a:latin typeface="Times New Roman" pitchFamily="18" charset="0"/>
              </a:rPr>
              <a:t> Full time student pursuing a bachelor's or master’s degree</a:t>
            </a:r>
          </a:p>
          <a:p>
            <a:pPr eaLnBrk="0" hangingPunct="0">
              <a:buFontTx/>
              <a:buChar char="•"/>
            </a:pPr>
            <a:r>
              <a:rPr lang="en-US" sz="2800" b="0">
                <a:latin typeface="Times New Roman" pitchFamily="18" charset="0"/>
              </a:rPr>
              <a:t> Approved by the Professor of Military Science </a:t>
            </a:r>
          </a:p>
        </p:txBody>
      </p:sp>
      <p:sp>
        <p:nvSpPr>
          <p:cNvPr id="22532" name="Text Box 4"/>
          <p:cNvSpPr txBox="1">
            <a:spLocks noChangeArrowheads="1"/>
          </p:cNvSpPr>
          <p:nvPr/>
        </p:nvSpPr>
        <p:spPr bwMode="auto">
          <a:xfrm>
            <a:off x="1393825" y="5072063"/>
            <a:ext cx="184150" cy="609600"/>
          </a:xfrm>
          <a:prstGeom prst="rect">
            <a:avLst/>
          </a:prstGeom>
          <a:noFill/>
          <a:ln w="12700">
            <a:noFill/>
            <a:miter lim="800000"/>
            <a:headEnd type="none" w="sm" len="sm"/>
            <a:tailEnd type="none" w="sm" len="sm"/>
          </a:ln>
        </p:spPr>
        <p:txBody>
          <a:bodyPr wrap="none">
            <a:spAutoFit/>
          </a:bodyPr>
          <a:lstStyle/>
          <a:p>
            <a:pPr eaLnBrk="0" hangingPunct="0"/>
            <a:endParaRPr lang="en-US" sz="2400" b="0">
              <a:latin typeface="Times New Roman" pitchFamily="18" charset="0"/>
            </a:endParaRPr>
          </a:p>
          <a:p>
            <a:pPr eaLnBrk="0" hangingPunct="0"/>
            <a:endParaRPr lang="en-US"/>
          </a:p>
        </p:txBody>
      </p:sp>
      <p:pic>
        <p:nvPicPr>
          <p:cNvPr id="22533" name="Picture 1" descr="C:\Users\ntourgeman.FSCWAN\Desktop\Pics for website\IMG_2313.JPG"/>
          <p:cNvPicPr>
            <a:picLocks noChangeAspect="1" noChangeArrowheads="1"/>
          </p:cNvPicPr>
          <p:nvPr/>
        </p:nvPicPr>
        <p:blipFill>
          <a:blip r:embed="rId3" cstate="print"/>
          <a:srcRect/>
          <a:stretch>
            <a:fillRect/>
          </a:stretch>
        </p:blipFill>
        <p:spPr bwMode="auto">
          <a:xfrm>
            <a:off x="6124575" y="1552575"/>
            <a:ext cx="2771775"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04813" y="1766888"/>
            <a:ext cx="4454525" cy="4648200"/>
          </a:xfrm>
        </p:spPr>
        <p:txBody>
          <a:bodyPr/>
          <a:lstStyle/>
          <a:p>
            <a:pPr marL="0" indent="-285750" eaLnBrk="1" hangingPunct="1">
              <a:spcBef>
                <a:spcPts val="600"/>
              </a:spcBef>
              <a:buFontTx/>
              <a:buNone/>
            </a:pPr>
            <a:r>
              <a:rPr lang="en-US" sz="2000" b="1" u="sng" smtClean="0"/>
              <a:t>In the Army you garner</a:t>
            </a:r>
            <a:r>
              <a:rPr lang="en-US" sz="2000" b="1" smtClean="0"/>
              <a:t>:</a:t>
            </a:r>
          </a:p>
          <a:p>
            <a:pPr marL="0" indent="-285750" eaLnBrk="1" hangingPunct="1">
              <a:spcBef>
                <a:spcPts val="600"/>
              </a:spcBef>
            </a:pPr>
            <a:r>
              <a:rPr lang="en-US" sz="1800" smtClean="0"/>
              <a:t>The appreciation of our Nation</a:t>
            </a:r>
          </a:p>
          <a:p>
            <a:pPr marL="0" indent="-285750" eaLnBrk="1" hangingPunct="1">
              <a:spcBef>
                <a:spcPts val="600"/>
              </a:spcBef>
            </a:pPr>
            <a:r>
              <a:rPr lang="en-US" sz="1800" smtClean="0"/>
              <a:t>A competitive salary</a:t>
            </a:r>
          </a:p>
          <a:p>
            <a:pPr marL="0" indent="-285750" eaLnBrk="1" hangingPunct="1">
              <a:spcBef>
                <a:spcPts val="600"/>
              </a:spcBef>
            </a:pPr>
            <a:r>
              <a:rPr lang="en-US" sz="1800" smtClean="0"/>
              <a:t>World-wide travel and assignments</a:t>
            </a:r>
          </a:p>
          <a:p>
            <a:pPr marL="0" indent="-285750" eaLnBrk="1" hangingPunct="1">
              <a:spcBef>
                <a:spcPts val="600"/>
              </a:spcBef>
            </a:pPr>
            <a:r>
              <a:rPr lang="en-US" sz="1800" smtClean="0"/>
              <a:t>100% Medical and Dental coverage</a:t>
            </a:r>
          </a:p>
          <a:p>
            <a:pPr marL="0" indent="-285750" eaLnBrk="1" hangingPunct="1">
              <a:spcBef>
                <a:spcPts val="600"/>
              </a:spcBef>
            </a:pPr>
            <a:r>
              <a:rPr lang="en-US" sz="1800" smtClean="0"/>
              <a:t>30 days paid vacation annually</a:t>
            </a:r>
          </a:p>
          <a:p>
            <a:pPr marL="0" indent="-285750" eaLnBrk="1" hangingPunct="1">
              <a:spcBef>
                <a:spcPts val="600"/>
              </a:spcBef>
            </a:pPr>
            <a:r>
              <a:rPr lang="en-US" sz="1800" smtClean="0"/>
              <a:t>Unmatched life insurance</a:t>
            </a:r>
          </a:p>
          <a:p>
            <a:pPr marL="0" indent="-285750" eaLnBrk="1" hangingPunct="1">
              <a:spcBef>
                <a:spcPts val="600"/>
              </a:spcBef>
            </a:pPr>
            <a:r>
              <a:rPr lang="en-US" sz="1800" smtClean="0"/>
              <a:t>Transferable education benefits</a:t>
            </a:r>
          </a:p>
          <a:p>
            <a:pPr marL="0" indent="-285750" eaLnBrk="1" hangingPunct="1">
              <a:spcBef>
                <a:spcPts val="600"/>
              </a:spcBef>
            </a:pPr>
            <a:r>
              <a:rPr lang="en-US" sz="1800" smtClean="0"/>
              <a:t>Civilian transition assistance</a:t>
            </a:r>
          </a:p>
          <a:p>
            <a:pPr marL="0" indent="-285750" eaLnBrk="1" hangingPunct="1">
              <a:spcBef>
                <a:spcPts val="600"/>
              </a:spcBef>
            </a:pPr>
            <a:r>
              <a:rPr lang="en-US" sz="1800" smtClean="0"/>
              <a:t>World-class family services</a:t>
            </a:r>
          </a:p>
          <a:p>
            <a:pPr marL="0" indent="-285750" eaLnBrk="1" hangingPunct="1">
              <a:spcBef>
                <a:spcPts val="600"/>
              </a:spcBef>
            </a:pPr>
            <a:r>
              <a:rPr lang="en-US" sz="1800" smtClean="0"/>
              <a:t>Highly coveted civilian skills</a:t>
            </a:r>
          </a:p>
          <a:p>
            <a:pPr marL="0" indent="-285750" eaLnBrk="1" hangingPunct="1">
              <a:spcBef>
                <a:spcPts val="600"/>
              </a:spcBef>
              <a:buFontTx/>
              <a:buNone/>
            </a:pPr>
            <a:r>
              <a:rPr lang="en-US" sz="1800" b="1" smtClean="0"/>
              <a:t> </a:t>
            </a:r>
          </a:p>
        </p:txBody>
      </p:sp>
      <p:sp>
        <p:nvSpPr>
          <p:cNvPr id="7" name="Title 1"/>
          <p:cNvSpPr txBox="1">
            <a:spLocks/>
          </p:cNvSpPr>
          <p:nvPr/>
        </p:nvSpPr>
        <p:spPr bwMode="auto">
          <a:xfrm>
            <a:off x="1915886" y="366486"/>
            <a:ext cx="5562600" cy="838200"/>
          </a:xfrm>
          <a:prstGeom prst="rect">
            <a:avLst/>
          </a:prstGeom>
          <a:solidFill>
            <a:schemeClr val="bg2">
              <a:lumMod val="75000"/>
            </a:schemeClr>
          </a:solidFill>
          <a:ln w="57150">
            <a:solidFill>
              <a:srgbClr val="FFC000"/>
            </a:solidFill>
            <a:miter lim="800000"/>
            <a:headEnd/>
            <a:tailEnd/>
          </a:ln>
          <a:scene3d>
            <a:camera prst="orthographicFront"/>
            <a:lightRig rig="threePt" dir="t"/>
          </a:scene3d>
          <a:sp3d>
            <a:bevelT prst="angle"/>
          </a:sp3d>
        </p:spPr>
        <p:txBody>
          <a:bodyPr anchor="ctr"/>
          <a:lstStyle/>
          <a:p>
            <a:pPr algn="ctr" eaLnBrk="0" hangingPunct="0">
              <a:defRPr/>
            </a:pPr>
            <a:r>
              <a:rPr lang="en-US" sz="3600" dirty="0">
                <a:solidFill>
                  <a:srgbClr val="FFC000"/>
                </a:solidFill>
                <a:effectLst>
                  <a:outerShdw blurRad="38100" dist="38100" dir="2700000" algn="tl">
                    <a:srgbClr val="000000">
                      <a:alpha val="43137"/>
                    </a:srgbClr>
                  </a:outerShdw>
                </a:effectLst>
                <a:cs typeface="+mn-cs"/>
              </a:rPr>
              <a:t>Opportunities</a:t>
            </a:r>
          </a:p>
        </p:txBody>
      </p:sp>
      <p:graphicFrame>
        <p:nvGraphicFramePr>
          <p:cNvPr id="5" name="Table 4"/>
          <p:cNvGraphicFramePr>
            <a:graphicFrameLocks noGrp="1"/>
          </p:cNvGraphicFramePr>
          <p:nvPr/>
        </p:nvGraphicFramePr>
        <p:xfrm>
          <a:off x="4800600" y="1782763"/>
          <a:ext cx="4114800" cy="2763520"/>
        </p:xfrm>
        <a:graphic>
          <a:graphicData uri="http://schemas.openxmlformats.org/drawingml/2006/table">
            <a:tbl>
              <a:tblPr firstRow="1" bandRow="1">
                <a:tableStyleId>{616DA210-FB5B-4158-B5E0-FEB733F419BA}</a:tableStyleId>
              </a:tblPr>
              <a:tblGrid>
                <a:gridCol w="1371600"/>
                <a:gridCol w="1371600"/>
                <a:gridCol w="1371600"/>
              </a:tblGrid>
              <a:tr h="370840">
                <a:tc>
                  <a:txBody>
                    <a:bodyPr/>
                    <a:lstStyle/>
                    <a:p>
                      <a:pPr algn="ctr"/>
                      <a:r>
                        <a:rPr lang="en-US" dirty="0" smtClean="0"/>
                        <a:t>Rank</a:t>
                      </a:r>
                      <a:endParaRPr lang="en-US" dirty="0"/>
                    </a:p>
                  </a:txBody>
                  <a:tcPr anchor="ctr"/>
                </a:tc>
                <a:tc>
                  <a:txBody>
                    <a:bodyPr/>
                    <a:lstStyle/>
                    <a:p>
                      <a:pPr algn="ctr"/>
                      <a:r>
                        <a:rPr lang="en-US" dirty="0" smtClean="0"/>
                        <a:t>Years of Service</a:t>
                      </a:r>
                      <a:endParaRPr lang="en-US" dirty="0"/>
                    </a:p>
                  </a:txBody>
                  <a:tcPr/>
                </a:tc>
                <a:tc>
                  <a:txBody>
                    <a:bodyPr/>
                    <a:lstStyle/>
                    <a:p>
                      <a:pPr algn="ctr"/>
                      <a:r>
                        <a:rPr lang="en-US" dirty="0" smtClean="0"/>
                        <a:t>Annual</a:t>
                      </a:r>
                      <a:r>
                        <a:rPr lang="en-US" baseline="0" dirty="0" smtClean="0"/>
                        <a:t> </a:t>
                      </a:r>
                      <a:r>
                        <a:rPr lang="en-US" dirty="0" smtClean="0"/>
                        <a:t>Pay</a:t>
                      </a:r>
                      <a:endParaRPr lang="en-US" dirty="0"/>
                    </a:p>
                  </a:txBody>
                  <a:tcPr anchor="ctr"/>
                </a:tc>
              </a:tr>
              <a:tr h="370840">
                <a:tc>
                  <a:txBody>
                    <a:bodyPr/>
                    <a:lstStyle/>
                    <a:p>
                      <a:r>
                        <a:rPr lang="en-US" dirty="0" smtClean="0"/>
                        <a:t>Lieutenant</a:t>
                      </a:r>
                      <a:endParaRPr lang="en-US" dirty="0"/>
                    </a:p>
                  </a:txBody>
                  <a:tcPr/>
                </a:tc>
                <a:tc>
                  <a:txBody>
                    <a:bodyPr/>
                    <a:lstStyle/>
                    <a:p>
                      <a:pPr algn="ctr"/>
                      <a:r>
                        <a:rPr lang="en-US" dirty="0" smtClean="0"/>
                        <a:t>2</a:t>
                      </a:r>
                      <a:endParaRPr lang="en-US" dirty="0"/>
                    </a:p>
                  </a:txBody>
                  <a:tcPr anchor="ctr"/>
                </a:tc>
                <a:tc>
                  <a:txBody>
                    <a:bodyPr/>
                    <a:lstStyle/>
                    <a:p>
                      <a:pPr algn="ctr"/>
                      <a:r>
                        <a:rPr lang="en-US" dirty="0" smtClean="0"/>
                        <a:t>$62,095</a:t>
                      </a:r>
                      <a:endParaRPr lang="en-US" dirty="0"/>
                    </a:p>
                  </a:txBody>
                  <a:tcPr anchor="ctr"/>
                </a:tc>
              </a:tr>
              <a:tr h="370840">
                <a:tc>
                  <a:txBody>
                    <a:bodyPr/>
                    <a:lstStyle/>
                    <a:p>
                      <a:r>
                        <a:rPr lang="en-US" dirty="0" smtClean="0"/>
                        <a:t>Captain</a:t>
                      </a:r>
                      <a:endParaRPr lang="en-US" dirty="0"/>
                    </a:p>
                  </a:txBody>
                  <a:tcPr/>
                </a:tc>
                <a:tc>
                  <a:txBody>
                    <a:bodyPr/>
                    <a:lstStyle/>
                    <a:p>
                      <a:pPr algn="ctr"/>
                      <a:r>
                        <a:rPr lang="en-US" dirty="0" smtClean="0"/>
                        <a:t>6</a:t>
                      </a:r>
                      <a:endParaRPr lang="en-US" dirty="0"/>
                    </a:p>
                  </a:txBody>
                  <a:tcPr anchor="ctr"/>
                </a:tc>
                <a:tc>
                  <a:txBody>
                    <a:bodyPr/>
                    <a:lstStyle/>
                    <a:p>
                      <a:pPr algn="ctr"/>
                      <a:r>
                        <a:rPr lang="en-US" dirty="0" smtClean="0"/>
                        <a:t>$82,951</a:t>
                      </a:r>
                      <a:endParaRPr lang="en-US" dirty="0"/>
                    </a:p>
                  </a:txBody>
                  <a:tcPr anchor="ctr"/>
                </a:tc>
              </a:tr>
              <a:tr h="370840">
                <a:tc>
                  <a:txBody>
                    <a:bodyPr/>
                    <a:lstStyle/>
                    <a:p>
                      <a:r>
                        <a:rPr lang="en-US" dirty="0" smtClean="0"/>
                        <a:t>Major</a:t>
                      </a:r>
                      <a:endParaRPr lang="en-US" dirty="0"/>
                    </a:p>
                  </a:txBody>
                  <a:tcPr/>
                </a:tc>
                <a:tc>
                  <a:txBody>
                    <a:bodyPr/>
                    <a:lstStyle/>
                    <a:p>
                      <a:pPr algn="ctr"/>
                      <a:r>
                        <a:rPr lang="en-US" dirty="0" smtClean="0"/>
                        <a:t>16</a:t>
                      </a:r>
                      <a:endParaRPr lang="en-US" dirty="0"/>
                    </a:p>
                  </a:txBody>
                  <a:tcPr anchor="ctr"/>
                </a:tc>
                <a:tc>
                  <a:txBody>
                    <a:bodyPr/>
                    <a:lstStyle/>
                    <a:p>
                      <a:pPr algn="ctr"/>
                      <a:r>
                        <a:rPr lang="en-US" dirty="0" smtClean="0"/>
                        <a:t>$107,824</a:t>
                      </a:r>
                      <a:endParaRPr lang="en-US" dirty="0"/>
                    </a:p>
                  </a:txBody>
                  <a:tcPr anchor="ctr"/>
                </a:tc>
              </a:tr>
              <a:tr h="370840">
                <a:tc>
                  <a:txBody>
                    <a:bodyPr/>
                    <a:lstStyle/>
                    <a:p>
                      <a:r>
                        <a:rPr lang="en-US" dirty="0" smtClean="0"/>
                        <a:t>Lieutenant Colonel</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$122,</a:t>
                      </a:r>
                      <a:r>
                        <a:rPr lang="en-US" baseline="0" dirty="0" smtClean="0"/>
                        <a:t>797</a:t>
                      </a:r>
                      <a:endParaRPr lang="en-US" dirty="0"/>
                    </a:p>
                  </a:txBody>
                  <a:tcPr anchor="ctr"/>
                </a:tc>
              </a:tr>
              <a:tr h="370840">
                <a:tc>
                  <a:txBody>
                    <a:bodyPr/>
                    <a:lstStyle/>
                    <a:p>
                      <a:r>
                        <a:rPr lang="en-US" dirty="0" smtClean="0"/>
                        <a:t>Colonel</a:t>
                      </a:r>
                      <a:endParaRPr lang="en-US" dirty="0"/>
                    </a:p>
                  </a:txBody>
                  <a:tcPr/>
                </a:tc>
                <a:tc>
                  <a:txBody>
                    <a:bodyPr/>
                    <a:lstStyle/>
                    <a:p>
                      <a:pPr algn="ctr"/>
                      <a:r>
                        <a:rPr lang="en-US" dirty="0" smtClean="0"/>
                        <a:t>24</a:t>
                      </a:r>
                      <a:endParaRPr lang="en-US" dirty="0"/>
                    </a:p>
                  </a:txBody>
                  <a:tcPr anchor="ctr"/>
                </a:tc>
                <a:tc>
                  <a:txBody>
                    <a:bodyPr/>
                    <a:lstStyle/>
                    <a:p>
                      <a:pPr algn="ctr"/>
                      <a:r>
                        <a:rPr lang="en-US" dirty="0" smtClean="0"/>
                        <a:t>$142,489</a:t>
                      </a:r>
                      <a:endParaRPr lang="en-US" dirty="0"/>
                    </a:p>
                  </a:txBody>
                  <a:tcPr anchor="ctr"/>
                </a:tc>
              </a:tr>
            </a:tbl>
          </a:graphicData>
        </a:graphic>
      </p:graphicFrame>
      <p:sp>
        <p:nvSpPr>
          <p:cNvPr id="23588" name="TextBox 5"/>
          <p:cNvSpPr txBox="1">
            <a:spLocks noChangeArrowheads="1"/>
          </p:cNvSpPr>
          <p:nvPr/>
        </p:nvSpPr>
        <p:spPr bwMode="auto">
          <a:xfrm>
            <a:off x="5600700" y="1382713"/>
            <a:ext cx="2705100" cy="400050"/>
          </a:xfrm>
          <a:prstGeom prst="rect">
            <a:avLst/>
          </a:prstGeom>
          <a:noFill/>
          <a:ln w="9525">
            <a:noFill/>
            <a:miter lim="800000"/>
            <a:headEnd/>
            <a:tailEnd/>
          </a:ln>
        </p:spPr>
        <p:txBody>
          <a:bodyPr wrap="none">
            <a:spAutoFit/>
          </a:bodyPr>
          <a:lstStyle/>
          <a:p>
            <a:pPr eaLnBrk="0" hangingPunct="0"/>
            <a:r>
              <a:rPr lang="en-US" sz="2000"/>
              <a:t>Competitive Salaries</a:t>
            </a:r>
          </a:p>
        </p:txBody>
      </p:sp>
      <p:sp>
        <p:nvSpPr>
          <p:cNvPr id="23589" name="TextBox 5"/>
          <p:cNvSpPr txBox="1">
            <a:spLocks noChangeArrowheads="1"/>
          </p:cNvSpPr>
          <p:nvPr/>
        </p:nvSpPr>
        <p:spPr bwMode="auto">
          <a:xfrm>
            <a:off x="0" y="5864225"/>
            <a:ext cx="9145588" cy="307975"/>
          </a:xfrm>
          <a:prstGeom prst="rect">
            <a:avLst/>
          </a:prstGeom>
          <a:noFill/>
          <a:ln w="9525">
            <a:noFill/>
            <a:miter lim="800000"/>
            <a:headEnd/>
            <a:tailEnd/>
          </a:ln>
        </p:spPr>
        <p:txBody>
          <a:bodyPr wrap="none">
            <a:spAutoFit/>
          </a:bodyPr>
          <a:lstStyle/>
          <a:p>
            <a:pPr eaLnBrk="0" hangingPunct="0"/>
            <a:r>
              <a:rPr lang="en-US" sz="1400"/>
              <a:t>Pay source is </a:t>
            </a:r>
            <a:r>
              <a:rPr lang="en-US" sz="1400">
                <a:hlinkClick r:id="rId3"/>
              </a:rPr>
              <a:t>http://militarypay.defense.gov/mpcalcs/Calculators/RMC.aspx</a:t>
            </a:r>
            <a:r>
              <a:rPr lang="en-US" sz="1400"/>
              <a:t> using avg housing allowance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03200" y="1190625"/>
            <a:ext cx="8615363" cy="4183063"/>
          </a:xfrm>
        </p:spPr>
        <p:txBody>
          <a:bodyPr/>
          <a:lstStyle/>
          <a:p>
            <a:pPr eaLnBrk="1" hangingPunct="1"/>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r>
              <a:rPr lang="en-US" sz="3200" b="1" smtClean="0"/>
              <a:t/>
            </a:r>
            <a:br>
              <a:rPr lang="en-US" sz="3200" b="1" smtClean="0"/>
            </a:br>
            <a:endParaRPr lang="en-US" sz="3200" b="1" smtClean="0"/>
          </a:p>
        </p:txBody>
      </p:sp>
      <p:sp>
        <p:nvSpPr>
          <p:cNvPr id="24579" name="Text Box 5"/>
          <p:cNvSpPr txBox="1">
            <a:spLocks noChangeArrowheads="1"/>
          </p:cNvSpPr>
          <p:nvPr/>
        </p:nvSpPr>
        <p:spPr bwMode="auto">
          <a:xfrm>
            <a:off x="2854325" y="865188"/>
            <a:ext cx="3005138" cy="706437"/>
          </a:xfrm>
          <a:prstGeom prst="rect">
            <a:avLst/>
          </a:prstGeom>
          <a:noFill/>
          <a:ln w="12700">
            <a:noFill/>
            <a:miter lim="800000"/>
            <a:headEnd type="none" w="sm" len="sm"/>
            <a:tailEnd type="none" w="sm" len="sm"/>
          </a:ln>
        </p:spPr>
        <p:txBody>
          <a:bodyPr wrap="none">
            <a:spAutoFit/>
          </a:bodyPr>
          <a:lstStyle/>
          <a:p>
            <a:pPr algn="ctr" eaLnBrk="0" hangingPunct="0"/>
            <a:r>
              <a:rPr lang="en-US" sz="4000"/>
              <a:t>Questions?</a:t>
            </a:r>
          </a:p>
        </p:txBody>
      </p:sp>
      <p:pic>
        <p:nvPicPr>
          <p:cNvPr id="24580" name="Picture 3" descr="Z:\Photos\2011-2012\Fall FTX\DSC01429.JPG"/>
          <p:cNvPicPr>
            <a:picLocks noChangeAspect="1" noChangeArrowheads="1"/>
          </p:cNvPicPr>
          <p:nvPr/>
        </p:nvPicPr>
        <p:blipFill>
          <a:blip r:embed="rId3" cstate="print"/>
          <a:srcRect/>
          <a:stretch>
            <a:fillRect/>
          </a:stretch>
        </p:blipFill>
        <p:spPr bwMode="auto">
          <a:xfrm>
            <a:off x="4687888" y="1684338"/>
            <a:ext cx="3875087" cy="3454400"/>
          </a:xfrm>
          <a:prstGeom prst="rect">
            <a:avLst/>
          </a:prstGeom>
          <a:noFill/>
          <a:ln w="9525">
            <a:noFill/>
            <a:miter lim="800000"/>
            <a:headEnd/>
            <a:tailEnd/>
          </a:ln>
        </p:spPr>
      </p:pic>
      <p:pic>
        <p:nvPicPr>
          <p:cNvPr id="24581" name="Picture 2" descr="C:\Users\ntourgeman.FSCWAN\Desktop\Pics for website\ROTC_Lake_56.JPG"/>
          <p:cNvPicPr>
            <a:picLocks noChangeAspect="1" noChangeArrowheads="1"/>
          </p:cNvPicPr>
          <p:nvPr/>
        </p:nvPicPr>
        <p:blipFill>
          <a:blip r:embed="rId4" cstate="print"/>
          <a:srcRect/>
          <a:stretch>
            <a:fillRect/>
          </a:stretch>
        </p:blipFill>
        <p:spPr bwMode="auto">
          <a:xfrm>
            <a:off x="0" y="1654175"/>
            <a:ext cx="4586288" cy="3516313"/>
          </a:xfrm>
          <a:prstGeom prst="rect">
            <a:avLst/>
          </a:prstGeom>
          <a:noFill/>
          <a:ln w="9525">
            <a:noFill/>
            <a:miter lim="800000"/>
            <a:headEnd/>
            <a:tailEnd/>
          </a:ln>
        </p:spPr>
      </p:pic>
      <p:sp>
        <p:nvSpPr>
          <p:cNvPr id="24582" name="TextBox 6"/>
          <p:cNvSpPr txBox="1">
            <a:spLocks noChangeArrowheads="1"/>
          </p:cNvSpPr>
          <p:nvPr/>
        </p:nvSpPr>
        <p:spPr bwMode="auto">
          <a:xfrm>
            <a:off x="1204913" y="5341938"/>
            <a:ext cx="6588125" cy="922337"/>
          </a:xfrm>
          <a:prstGeom prst="rect">
            <a:avLst/>
          </a:prstGeom>
          <a:noFill/>
          <a:ln w="9525">
            <a:noFill/>
            <a:miter lim="800000"/>
            <a:headEnd/>
            <a:tailEnd/>
          </a:ln>
        </p:spPr>
        <p:txBody>
          <a:bodyPr wrap="none">
            <a:spAutoFit/>
          </a:bodyPr>
          <a:lstStyle/>
          <a:p>
            <a:pPr eaLnBrk="0" hangingPunct="0"/>
            <a:r>
              <a:rPr lang="en-US" sz="1800"/>
              <a:t>For more Information go to </a:t>
            </a:r>
            <a:r>
              <a:rPr lang="en-US" sz="1800">
                <a:hlinkClick r:id="rId5"/>
              </a:rPr>
              <a:t>http://www.goarmy.com/rotc/</a:t>
            </a:r>
            <a:r>
              <a:rPr lang="en-US" sz="1800"/>
              <a:t>  </a:t>
            </a:r>
          </a:p>
          <a:p>
            <a:pPr eaLnBrk="0" hangingPunct="0"/>
            <a:endParaRPr lang="en-US" sz="1800"/>
          </a:p>
          <a:p>
            <a:pPr eaLnBrk="0" hangingPunct="0"/>
            <a:r>
              <a:rPr lang="en-US" sz="1800"/>
              <a:t>or contact nearest College Army ROTC Recruiting Officer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617538"/>
            <a:ext cx="8601075" cy="896937"/>
          </a:xfrm>
        </p:spPr>
        <p:txBody>
          <a:bodyPr/>
          <a:lstStyle/>
          <a:p>
            <a:pPr eaLnBrk="1" hangingPunct="1"/>
            <a:r>
              <a:rPr lang="en-US" sz="4000" b="1" smtClean="0"/>
              <a:t> What is Army ROTC?</a:t>
            </a:r>
            <a:endParaRPr lang="en-US" sz="3200" b="1" smtClean="0"/>
          </a:p>
        </p:txBody>
      </p:sp>
      <p:sp>
        <p:nvSpPr>
          <p:cNvPr id="13315" name="Text Box 3"/>
          <p:cNvSpPr txBox="1">
            <a:spLocks noChangeArrowheads="1"/>
          </p:cNvSpPr>
          <p:nvPr/>
        </p:nvSpPr>
        <p:spPr bwMode="auto">
          <a:xfrm>
            <a:off x="255588" y="3659188"/>
            <a:ext cx="8788400" cy="2160587"/>
          </a:xfrm>
          <a:prstGeom prst="rect">
            <a:avLst/>
          </a:prstGeom>
          <a:noFill/>
          <a:ln w="12700">
            <a:noFill/>
            <a:miter lim="800000"/>
            <a:headEnd type="none" w="sm" len="sm"/>
            <a:tailEnd type="none" w="sm" len="sm"/>
          </a:ln>
        </p:spPr>
        <p:txBody>
          <a:bodyPr>
            <a:spAutoFit/>
          </a:bodyPr>
          <a:lstStyle/>
          <a:p>
            <a:pPr eaLnBrk="0" hangingPunct="0">
              <a:lnSpc>
                <a:spcPct val="70000"/>
              </a:lnSpc>
              <a:buFontTx/>
              <a:buChar char="•"/>
            </a:pPr>
            <a:endParaRPr lang="en-US" sz="2400" b="0">
              <a:latin typeface="Times New Roman" pitchFamily="18" charset="0"/>
            </a:endParaRPr>
          </a:p>
          <a:p>
            <a:pPr eaLnBrk="0" hangingPunct="0">
              <a:lnSpc>
                <a:spcPct val="70000"/>
              </a:lnSpc>
              <a:buFontTx/>
              <a:buChar char="•"/>
            </a:pPr>
            <a:r>
              <a:rPr lang="en-US" sz="2400" b="0">
                <a:latin typeface="Times New Roman" pitchFamily="18" charset="0"/>
              </a:rPr>
              <a:t> Largest officer generating PROGRAM- Produces over 60% of Army Officers, currently 20,000 students are enrolled </a:t>
            </a:r>
          </a:p>
          <a:p>
            <a:pPr eaLnBrk="0" hangingPunct="0">
              <a:lnSpc>
                <a:spcPct val="70000"/>
              </a:lnSpc>
              <a:buFontTx/>
              <a:buChar char="•"/>
            </a:pPr>
            <a:endParaRPr lang="en-US" sz="2400" b="0">
              <a:latin typeface="Times New Roman" pitchFamily="18" charset="0"/>
            </a:endParaRPr>
          </a:p>
          <a:p>
            <a:pPr eaLnBrk="0" hangingPunct="0">
              <a:lnSpc>
                <a:spcPct val="70000"/>
              </a:lnSpc>
              <a:buFontTx/>
              <a:buChar char="•"/>
            </a:pPr>
            <a:r>
              <a:rPr lang="en-US" sz="2400" b="0">
                <a:latin typeface="Times New Roman" pitchFamily="18" charset="0"/>
              </a:rPr>
              <a:t> 273 programs nationwide, including Puerto Rico and the Virgin Islands</a:t>
            </a:r>
          </a:p>
          <a:p>
            <a:pPr eaLnBrk="0" hangingPunct="0">
              <a:lnSpc>
                <a:spcPct val="70000"/>
              </a:lnSpc>
              <a:buFontTx/>
              <a:buChar char="•"/>
            </a:pPr>
            <a:endParaRPr lang="en-US" sz="2400" b="0">
              <a:latin typeface="Times New Roman" pitchFamily="18" charset="0"/>
            </a:endParaRPr>
          </a:p>
          <a:p>
            <a:pPr eaLnBrk="0" hangingPunct="0">
              <a:lnSpc>
                <a:spcPct val="70000"/>
              </a:lnSpc>
              <a:buFontTx/>
              <a:buChar char="•"/>
            </a:pPr>
            <a:r>
              <a:rPr lang="en-US" sz="2400" b="0">
                <a:latin typeface="Times New Roman" pitchFamily="18" charset="0"/>
              </a:rPr>
              <a:t> ROTC offers the same professional opportunities as WEST POINT.  </a:t>
            </a:r>
          </a:p>
        </p:txBody>
      </p:sp>
      <p:pic>
        <p:nvPicPr>
          <p:cNvPr id="13316" name="Picture 10"/>
          <p:cNvPicPr>
            <a:picLocks noChangeAspect="1" noChangeArrowheads="1"/>
          </p:cNvPicPr>
          <p:nvPr/>
        </p:nvPicPr>
        <p:blipFill>
          <a:blip r:embed="rId3" cstate="print"/>
          <a:srcRect/>
          <a:stretch>
            <a:fillRect/>
          </a:stretch>
        </p:blipFill>
        <p:spPr bwMode="auto">
          <a:xfrm>
            <a:off x="1104900" y="1530350"/>
            <a:ext cx="6746875" cy="19272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8788" y="520700"/>
            <a:ext cx="8229600" cy="1143000"/>
          </a:xfrm>
        </p:spPr>
        <p:txBody>
          <a:bodyPr/>
          <a:lstStyle/>
          <a:p>
            <a:r>
              <a:rPr lang="en-US" smtClean="0"/>
              <a:t>ARMY ROTC  </a:t>
            </a:r>
          </a:p>
        </p:txBody>
      </p:sp>
      <p:sp>
        <p:nvSpPr>
          <p:cNvPr id="14339" name="Content Placeholder 2"/>
          <p:cNvSpPr>
            <a:spLocks noGrp="1"/>
          </p:cNvSpPr>
          <p:nvPr>
            <p:ph idx="1"/>
          </p:nvPr>
        </p:nvSpPr>
        <p:spPr>
          <a:xfrm>
            <a:off x="458788" y="1600200"/>
            <a:ext cx="8685212" cy="4525963"/>
          </a:xfrm>
        </p:spPr>
        <p:txBody>
          <a:bodyPr/>
          <a:lstStyle/>
          <a:p>
            <a:r>
              <a:rPr lang="en-US" smtClean="0"/>
              <a:t>College Senior ROTC participation </a:t>
            </a:r>
            <a:r>
              <a:rPr lang="en-US" i="1" u="sng" smtClean="0">
                <a:solidFill>
                  <a:srgbClr val="FF0000"/>
                </a:solidFill>
              </a:rPr>
              <a:t>DOES NOT </a:t>
            </a:r>
            <a:r>
              <a:rPr lang="en-US" smtClean="0"/>
              <a:t>require High School Junior ROTC participation</a:t>
            </a:r>
          </a:p>
          <a:p>
            <a:endParaRPr lang="en-US" smtClean="0"/>
          </a:p>
          <a:p>
            <a:r>
              <a:rPr lang="en-US" smtClean="0"/>
              <a:t>You may take Army ROTC in college without any obligation for first two years</a:t>
            </a:r>
          </a:p>
          <a:p>
            <a:endParaRPr lang="en-US" smtClean="0"/>
          </a:p>
          <a:p>
            <a:r>
              <a:rPr lang="en-US" smtClean="0"/>
              <a:t>Program develops Officers for the US Army</a:t>
            </a:r>
          </a:p>
          <a:p>
            <a:endParaRPr lang="en-US" smtClean="0"/>
          </a:p>
          <a:p>
            <a:pPr>
              <a:buFontTx/>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73075" y="579438"/>
            <a:ext cx="8229600" cy="1143000"/>
          </a:xfrm>
        </p:spPr>
        <p:txBody>
          <a:bodyPr/>
          <a:lstStyle/>
          <a:p>
            <a:r>
              <a:rPr lang="en-US" smtClean="0"/>
              <a:t>OFFICERSHIP</a:t>
            </a:r>
          </a:p>
        </p:txBody>
      </p:sp>
      <p:sp>
        <p:nvSpPr>
          <p:cNvPr id="15363" name="Content Placeholder 2"/>
          <p:cNvSpPr>
            <a:spLocks noGrp="1"/>
          </p:cNvSpPr>
          <p:nvPr>
            <p:ph idx="1"/>
          </p:nvPr>
        </p:nvSpPr>
        <p:spPr/>
        <p:txBody>
          <a:bodyPr/>
          <a:lstStyle/>
          <a:p>
            <a:r>
              <a:rPr lang="en-US" sz="2000" smtClean="0"/>
              <a:t>Army ROTC is one of the most demanding and successful leadership programs in the country, creating leaders who go on to rewarding careers in the military as Officers and civilian worlds.</a:t>
            </a:r>
          </a:p>
          <a:p>
            <a:endParaRPr lang="en-US" sz="2000" smtClean="0"/>
          </a:p>
          <a:p>
            <a:r>
              <a:rPr lang="en-US" sz="2000" smtClean="0"/>
              <a:t>Benefits  of Army ROTC include:</a:t>
            </a:r>
          </a:p>
          <a:p>
            <a:pPr lvl="1"/>
            <a:r>
              <a:rPr lang="en-US" sz="1800" smtClean="0"/>
              <a:t>High-level leadership, management and communications training</a:t>
            </a:r>
          </a:p>
          <a:p>
            <a:pPr lvl="1"/>
            <a:r>
              <a:rPr lang="en-US" sz="1800" smtClean="0"/>
              <a:t>Problem solving and strategic skills development</a:t>
            </a:r>
          </a:p>
          <a:p>
            <a:pPr lvl="1"/>
            <a:r>
              <a:rPr lang="en-US" sz="1800" smtClean="0"/>
              <a:t>Scholarships and monthly stipends</a:t>
            </a:r>
          </a:p>
          <a:p>
            <a:pPr lvl="1"/>
            <a:r>
              <a:rPr lang="en-US" sz="1800" smtClean="0"/>
              <a:t>Upward economic and career mobility</a:t>
            </a:r>
          </a:p>
          <a:p>
            <a:pPr lvl="1"/>
            <a:r>
              <a:rPr lang="en-US" sz="1800" smtClean="0"/>
              <a:t>Professionally rewarding careers for diverse academic majors and skill sets</a:t>
            </a:r>
          </a:p>
          <a:p>
            <a:pPr lvl="1"/>
            <a:r>
              <a:rPr lang="en-US" sz="1800" smtClean="0"/>
              <a:t>Service to the nation is an honorable and prestigious career</a:t>
            </a:r>
          </a:p>
          <a:p>
            <a:pPr lvl="1"/>
            <a:r>
              <a:rPr lang="en-US" sz="1800" smtClean="0"/>
              <a:t>Army Officer leadership development and skills learned gives young people a competitive advantage</a:t>
            </a:r>
          </a:p>
          <a:p>
            <a:pPr lvl="1"/>
            <a:endParaRPr lang="en-US" sz="16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7700" y="1101725"/>
            <a:ext cx="8229600" cy="684213"/>
          </a:xfrm>
        </p:spPr>
        <p:txBody>
          <a:bodyPr/>
          <a:lstStyle/>
          <a:p>
            <a:r>
              <a:rPr lang="en-US" smtClean="0"/>
              <a:t>Prominent Army ROTC Alumni</a:t>
            </a:r>
            <a:br>
              <a:rPr lang="en-US" smtClean="0"/>
            </a:br>
            <a:endParaRPr lang="en-US" smtClean="0"/>
          </a:p>
        </p:txBody>
      </p:sp>
      <p:sp>
        <p:nvSpPr>
          <p:cNvPr id="16387" name="Content Placeholder 2"/>
          <p:cNvSpPr>
            <a:spLocks noGrp="1"/>
          </p:cNvSpPr>
          <p:nvPr>
            <p:ph idx="1"/>
          </p:nvPr>
        </p:nvSpPr>
        <p:spPr>
          <a:xfrm>
            <a:off x="0" y="1600200"/>
            <a:ext cx="9144000" cy="4960938"/>
          </a:xfrm>
        </p:spPr>
        <p:txBody>
          <a:bodyPr/>
          <a:lstStyle/>
          <a:p>
            <a:pPr lvl="1"/>
            <a:r>
              <a:rPr lang="en-US" dirty="0" smtClean="0"/>
              <a:t>Colin Powell</a:t>
            </a:r>
          </a:p>
          <a:p>
            <a:pPr lvl="2"/>
            <a:r>
              <a:rPr lang="en-US" dirty="0" smtClean="0"/>
              <a:t>Former Sec of State and Chairman of the Joint Chiefs of Staff</a:t>
            </a:r>
          </a:p>
          <a:p>
            <a:pPr lvl="1"/>
            <a:r>
              <a:rPr lang="en-US" dirty="0" smtClean="0"/>
              <a:t>Samuel </a:t>
            </a:r>
            <a:r>
              <a:rPr lang="en-US" dirty="0" smtClean="0"/>
              <a:t>Alito</a:t>
            </a:r>
          </a:p>
          <a:p>
            <a:pPr lvl="2"/>
            <a:r>
              <a:rPr lang="en-US" dirty="0" smtClean="0"/>
              <a:t>Associate Justice of the Supreme Court</a:t>
            </a:r>
          </a:p>
          <a:p>
            <a:pPr lvl="1"/>
            <a:r>
              <a:rPr lang="en-US" dirty="0" smtClean="0"/>
              <a:t>Samuel Walton</a:t>
            </a:r>
          </a:p>
          <a:p>
            <a:pPr lvl="2"/>
            <a:r>
              <a:rPr lang="en-US" dirty="0" smtClean="0"/>
              <a:t>Founder of WALMART</a:t>
            </a:r>
          </a:p>
          <a:p>
            <a:pPr lvl="1"/>
            <a:r>
              <a:rPr lang="en-US" dirty="0" smtClean="0"/>
              <a:t>Lenny Wilkins</a:t>
            </a:r>
          </a:p>
          <a:p>
            <a:pPr lvl="2"/>
            <a:r>
              <a:rPr lang="en-US" dirty="0" smtClean="0"/>
              <a:t>Most wins as NBA coach</a:t>
            </a:r>
          </a:p>
          <a:p>
            <a:pPr lvl="2"/>
            <a:endParaRPr lang="en-US" dirty="0" smtClean="0"/>
          </a:p>
          <a:p>
            <a:pPr lvl="1"/>
            <a:endParaRPr lang="en-US" dirty="0" smtClean="0"/>
          </a:p>
          <a:p>
            <a:pPr lvl="1"/>
            <a:endParaRPr lang="en-US" dirty="0" smtClean="0"/>
          </a:p>
          <a:p>
            <a:pPr lvl="2"/>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93675" y="555625"/>
            <a:ext cx="8601075" cy="1085850"/>
          </a:xfrm>
        </p:spPr>
        <p:txBody>
          <a:bodyPr/>
          <a:lstStyle/>
          <a:p>
            <a:pPr eaLnBrk="1" hangingPunct="1"/>
            <a:r>
              <a:rPr lang="en-US" b="1" smtClean="0"/>
              <a:t>Candidate Qualifications Examples</a:t>
            </a:r>
            <a:r>
              <a:rPr lang="en-US" sz="4000" b="1" smtClean="0"/>
              <a:t>   </a:t>
            </a:r>
            <a:endParaRPr lang="en-US" sz="3200" b="1" smtClean="0"/>
          </a:p>
        </p:txBody>
      </p:sp>
      <p:sp>
        <p:nvSpPr>
          <p:cNvPr id="17411" name="Text Box 3"/>
          <p:cNvSpPr txBox="1">
            <a:spLocks noChangeArrowheads="1"/>
          </p:cNvSpPr>
          <p:nvPr/>
        </p:nvSpPr>
        <p:spPr bwMode="auto">
          <a:xfrm>
            <a:off x="452438" y="1449388"/>
            <a:ext cx="8296275" cy="1616075"/>
          </a:xfrm>
          <a:prstGeom prst="rect">
            <a:avLst/>
          </a:prstGeom>
          <a:noFill/>
          <a:ln w="12700">
            <a:noFill/>
            <a:miter lim="800000"/>
            <a:headEnd type="none" w="sm" len="sm"/>
            <a:tailEnd type="none" w="sm" len="sm"/>
          </a:ln>
        </p:spPr>
        <p:txBody>
          <a:bodyPr>
            <a:spAutoFit/>
          </a:bodyPr>
          <a:lstStyle/>
          <a:p>
            <a:pPr eaLnBrk="0" hangingPunct="0">
              <a:buFontTx/>
              <a:buChar char="•"/>
            </a:pPr>
            <a:r>
              <a:rPr lang="en-US" sz="3400">
                <a:latin typeface="Times New Roman" pitchFamily="18" charset="0"/>
              </a:rPr>
              <a:t>Scholar </a:t>
            </a:r>
          </a:p>
          <a:p>
            <a:pPr lvl="1" eaLnBrk="0" hangingPunct="0">
              <a:buFontTx/>
              <a:buChar char="-"/>
            </a:pPr>
            <a:r>
              <a:rPr lang="en-US" sz="2800" b="0">
                <a:latin typeface="Times New Roman" pitchFamily="18" charset="0"/>
              </a:rPr>
              <a:t>Excellent grades and test scores</a:t>
            </a:r>
          </a:p>
          <a:p>
            <a:pPr lvl="1" eaLnBrk="0" hangingPunct="0">
              <a:buFontTx/>
              <a:buChar char="-"/>
            </a:pPr>
            <a:r>
              <a:rPr lang="en-US" sz="2800" b="0">
                <a:latin typeface="Times New Roman" pitchFamily="18" charset="0"/>
              </a:rPr>
              <a:t>National Honor Society member</a:t>
            </a:r>
          </a:p>
          <a:p>
            <a:pPr algn="ctr" eaLnBrk="0" hangingPunct="0"/>
            <a:endParaRPr lang="en-US"/>
          </a:p>
        </p:txBody>
      </p:sp>
      <p:sp>
        <p:nvSpPr>
          <p:cNvPr id="17412" name="Text Box 6"/>
          <p:cNvSpPr txBox="1">
            <a:spLocks noChangeArrowheads="1"/>
          </p:cNvSpPr>
          <p:nvPr/>
        </p:nvSpPr>
        <p:spPr bwMode="auto">
          <a:xfrm>
            <a:off x="493713" y="2654300"/>
            <a:ext cx="8243887" cy="4108450"/>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buFontTx/>
              <a:buChar char="•"/>
            </a:pPr>
            <a:endParaRPr lang="en-US" sz="3600">
              <a:latin typeface="Times New Roman" pitchFamily="18" charset="0"/>
            </a:endParaRPr>
          </a:p>
          <a:p>
            <a:pPr eaLnBrk="0" hangingPunct="0">
              <a:lnSpc>
                <a:spcPct val="40000"/>
              </a:lnSpc>
              <a:spcBef>
                <a:spcPct val="50000"/>
              </a:spcBef>
              <a:buFontTx/>
              <a:buChar char="•"/>
            </a:pPr>
            <a:r>
              <a:rPr lang="en-US" sz="3400">
                <a:latin typeface="Times New Roman" pitchFamily="18" charset="0"/>
              </a:rPr>
              <a:t>Athlete </a:t>
            </a:r>
          </a:p>
          <a:p>
            <a:pPr eaLnBrk="0" hangingPunct="0">
              <a:lnSpc>
                <a:spcPct val="40000"/>
              </a:lnSpc>
              <a:spcBef>
                <a:spcPct val="50000"/>
              </a:spcBef>
            </a:pPr>
            <a:r>
              <a:rPr lang="en-US" sz="2800" b="0">
                <a:latin typeface="Times New Roman" pitchFamily="18" charset="0"/>
              </a:rPr>
              <a:t>     -Varsity</a:t>
            </a:r>
            <a:r>
              <a:rPr lang="en-US" sz="3600">
                <a:latin typeface="Times New Roman" pitchFamily="18" charset="0"/>
              </a:rPr>
              <a:t> </a:t>
            </a:r>
            <a:r>
              <a:rPr lang="en-US" sz="2800" b="0">
                <a:latin typeface="Times New Roman" pitchFamily="18" charset="0"/>
              </a:rPr>
              <a:t>letter in HS</a:t>
            </a:r>
          </a:p>
          <a:p>
            <a:pPr eaLnBrk="0" hangingPunct="0">
              <a:lnSpc>
                <a:spcPct val="40000"/>
              </a:lnSpc>
              <a:spcBef>
                <a:spcPct val="50000"/>
              </a:spcBef>
            </a:pPr>
            <a:r>
              <a:rPr lang="en-US" sz="2800" b="0">
                <a:latin typeface="Times New Roman" pitchFamily="18" charset="0"/>
              </a:rPr>
              <a:t>     -Active involvement in sports</a:t>
            </a:r>
          </a:p>
          <a:p>
            <a:pPr eaLnBrk="0" hangingPunct="0">
              <a:lnSpc>
                <a:spcPct val="40000"/>
              </a:lnSpc>
              <a:spcBef>
                <a:spcPct val="50000"/>
              </a:spcBef>
            </a:pPr>
            <a:r>
              <a:rPr lang="en-US" sz="2800" b="0">
                <a:latin typeface="Times New Roman" pitchFamily="18" charset="0"/>
              </a:rPr>
              <a:t>     -Physically Fit</a:t>
            </a:r>
          </a:p>
          <a:p>
            <a:pPr eaLnBrk="0" hangingPunct="0">
              <a:lnSpc>
                <a:spcPct val="40000"/>
              </a:lnSpc>
              <a:spcBef>
                <a:spcPct val="50000"/>
              </a:spcBef>
            </a:pPr>
            <a:endParaRPr lang="en-US" sz="2800" b="0">
              <a:latin typeface="Times New Roman" pitchFamily="18" charset="0"/>
            </a:endParaRPr>
          </a:p>
          <a:p>
            <a:pPr eaLnBrk="0" hangingPunct="0">
              <a:lnSpc>
                <a:spcPct val="40000"/>
              </a:lnSpc>
              <a:spcBef>
                <a:spcPct val="50000"/>
              </a:spcBef>
            </a:pPr>
            <a:endParaRPr lang="en-US" sz="2800" b="0">
              <a:latin typeface="Times New Roman" pitchFamily="18" charset="0"/>
            </a:endParaRPr>
          </a:p>
          <a:p>
            <a:pPr eaLnBrk="0" hangingPunct="0">
              <a:lnSpc>
                <a:spcPct val="40000"/>
              </a:lnSpc>
              <a:spcBef>
                <a:spcPct val="50000"/>
              </a:spcBef>
            </a:pPr>
            <a:endParaRPr lang="en-US" sz="2800" b="0">
              <a:latin typeface="Times New Roman" pitchFamily="18" charset="0"/>
            </a:endParaRPr>
          </a:p>
          <a:p>
            <a:pPr lvl="1" eaLnBrk="0" hangingPunct="0">
              <a:spcBef>
                <a:spcPct val="50000"/>
              </a:spcBef>
            </a:pPr>
            <a:endParaRPr lang="en-US" sz="3600">
              <a:latin typeface="Times New Roman" pitchFamily="18" charset="0"/>
            </a:endParaRPr>
          </a:p>
        </p:txBody>
      </p:sp>
      <p:sp>
        <p:nvSpPr>
          <p:cNvPr id="17413" name="Text Box 7"/>
          <p:cNvSpPr txBox="1">
            <a:spLocks noChangeArrowheads="1"/>
          </p:cNvSpPr>
          <p:nvPr/>
        </p:nvSpPr>
        <p:spPr bwMode="auto">
          <a:xfrm>
            <a:off x="476250" y="4892675"/>
            <a:ext cx="8502650" cy="1965325"/>
          </a:xfrm>
          <a:prstGeom prst="rect">
            <a:avLst/>
          </a:prstGeom>
          <a:noFill/>
          <a:ln w="12700">
            <a:noFill/>
            <a:miter lim="800000"/>
            <a:headEnd type="none" w="sm" len="sm"/>
            <a:tailEnd type="none" w="sm" len="sm"/>
          </a:ln>
        </p:spPr>
        <p:txBody>
          <a:bodyPr>
            <a:spAutoFit/>
          </a:bodyPr>
          <a:lstStyle/>
          <a:p>
            <a:pPr eaLnBrk="0" hangingPunct="0">
              <a:lnSpc>
                <a:spcPct val="45000"/>
              </a:lnSpc>
              <a:spcBef>
                <a:spcPct val="50000"/>
              </a:spcBef>
              <a:buFontTx/>
              <a:buChar char="•"/>
            </a:pPr>
            <a:r>
              <a:rPr lang="en-US" sz="3400">
                <a:latin typeface="Times New Roman" pitchFamily="18" charset="0"/>
              </a:rPr>
              <a:t>Leader </a:t>
            </a:r>
          </a:p>
          <a:p>
            <a:pPr lvl="1" eaLnBrk="0" hangingPunct="0">
              <a:lnSpc>
                <a:spcPct val="45000"/>
              </a:lnSpc>
              <a:spcBef>
                <a:spcPct val="50000"/>
              </a:spcBef>
            </a:pPr>
            <a:r>
              <a:rPr lang="en-US" sz="2800" b="0">
                <a:latin typeface="Times New Roman" pitchFamily="18" charset="0"/>
              </a:rPr>
              <a:t>-Elected member of student government</a:t>
            </a:r>
          </a:p>
          <a:p>
            <a:pPr lvl="1" eaLnBrk="0" hangingPunct="0">
              <a:lnSpc>
                <a:spcPct val="45000"/>
              </a:lnSpc>
              <a:spcBef>
                <a:spcPct val="50000"/>
              </a:spcBef>
            </a:pPr>
            <a:r>
              <a:rPr lang="en-US" sz="2800" b="0">
                <a:latin typeface="Times New Roman" pitchFamily="18" charset="0"/>
              </a:rPr>
              <a:t>-Captain of athletic or academic team</a:t>
            </a:r>
          </a:p>
          <a:p>
            <a:pPr lvl="1" eaLnBrk="0" hangingPunct="0">
              <a:lnSpc>
                <a:spcPct val="45000"/>
              </a:lnSpc>
              <a:spcBef>
                <a:spcPct val="50000"/>
              </a:spcBef>
            </a:pPr>
            <a:r>
              <a:rPr lang="en-US" sz="2800" b="0">
                <a:latin typeface="Times New Roman" pitchFamily="18" charset="0"/>
              </a:rPr>
              <a:t>-Leadership in any organization/Scouts/Church/School </a:t>
            </a:r>
          </a:p>
          <a:p>
            <a:pPr eaLnBrk="0" hangingPunct="0">
              <a:lnSpc>
                <a:spcPct val="45000"/>
              </a:lnSpc>
              <a:spcBef>
                <a:spcPct val="50000"/>
              </a:spcBef>
            </a:pPr>
            <a:r>
              <a:rPr lang="en-US" sz="2800" b="0">
                <a:latin typeface="Times New Roman" pitchFamily="18" charset="0"/>
              </a:rPr>
              <a:t>   </a:t>
            </a:r>
            <a:endParaRPr lang="en-US" sz="3600">
              <a:latin typeface="Times New Roman" pitchFamily="18" charset="0"/>
            </a:endParaRPr>
          </a:p>
        </p:txBody>
      </p:sp>
      <p:pic>
        <p:nvPicPr>
          <p:cNvPr id="17414" name="Picture 10"/>
          <p:cNvPicPr>
            <a:picLocks noChangeAspect="1" noChangeArrowheads="1"/>
          </p:cNvPicPr>
          <p:nvPr/>
        </p:nvPicPr>
        <p:blipFill>
          <a:blip r:embed="rId3" cstate="print"/>
          <a:srcRect/>
          <a:stretch>
            <a:fillRect/>
          </a:stretch>
        </p:blipFill>
        <p:spPr bwMode="auto">
          <a:xfrm>
            <a:off x="6284913" y="1593850"/>
            <a:ext cx="2239962" cy="1081088"/>
          </a:xfrm>
          <a:prstGeom prst="rect">
            <a:avLst/>
          </a:prstGeom>
          <a:noFill/>
          <a:ln w="12700">
            <a:noFill/>
            <a:miter lim="800000"/>
            <a:headEnd type="none" w="sm" len="sm"/>
            <a:tailEnd type="none" w="sm" len="sm"/>
          </a:ln>
        </p:spPr>
      </p:pic>
      <p:pic>
        <p:nvPicPr>
          <p:cNvPr id="17415" name="Picture 11"/>
          <p:cNvPicPr>
            <a:picLocks noChangeAspect="1" noChangeArrowheads="1"/>
          </p:cNvPicPr>
          <p:nvPr/>
        </p:nvPicPr>
        <p:blipFill>
          <a:blip r:embed="rId4" cstate="print"/>
          <a:srcRect/>
          <a:stretch>
            <a:fillRect/>
          </a:stretch>
        </p:blipFill>
        <p:spPr bwMode="auto">
          <a:xfrm>
            <a:off x="6319838" y="2771775"/>
            <a:ext cx="2205037" cy="1063625"/>
          </a:xfrm>
          <a:prstGeom prst="rect">
            <a:avLst/>
          </a:prstGeom>
          <a:noFill/>
          <a:ln w="12700">
            <a:noFill/>
            <a:miter lim="800000"/>
            <a:headEnd type="none" w="sm" len="sm"/>
            <a:tailEnd type="none" w="sm" len="sm"/>
          </a:ln>
        </p:spPr>
      </p:pic>
      <p:pic>
        <p:nvPicPr>
          <p:cNvPr id="17416" name="Picture 12"/>
          <p:cNvPicPr>
            <a:picLocks noChangeAspect="1" noChangeArrowheads="1"/>
          </p:cNvPicPr>
          <p:nvPr/>
        </p:nvPicPr>
        <p:blipFill>
          <a:blip r:embed="rId5" cstate="print"/>
          <a:srcRect/>
          <a:stretch>
            <a:fillRect/>
          </a:stretch>
        </p:blipFill>
        <p:spPr bwMode="auto">
          <a:xfrm>
            <a:off x="6284913" y="4005263"/>
            <a:ext cx="2239962" cy="108108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9563" y="571500"/>
            <a:ext cx="8601075" cy="1143000"/>
          </a:xfrm>
        </p:spPr>
        <p:txBody>
          <a:bodyPr/>
          <a:lstStyle/>
          <a:p>
            <a:pPr eaLnBrk="1" hangingPunct="1"/>
            <a:r>
              <a:rPr lang="en-US" sz="4000" b="1" smtClean="0"/>
              <a:t>High School Scholarship </a:t>
            </a:r>
            <a:br>
              <a:rPr lang="en-US" sz="4000" b="1" smtClean="0"/>
            </a:br>
            <a:r>
              <a:rPr lang="en-US" sz="4000" b="1" smtClean="0"/>
              <a:t>Application Process   </a:t>
            </a:r>
            <a:endParaRPr lang="en-US" sz="3200" b="1" smtClean="0"/>
          </a:p>
        </p:txBody>
      </p:sp>
      <p:sp>
        <p:nvSpPr>
          <p:cNvPr id="18435" name="Text Box 3"/>
          <p:cNvSpPr txBox="1">
            <a:spLocks noChangeArrowheads="1"/>
          </p:cNvSpPr>
          <p:nvPr/>
        </p:nvSpPr>
        <p:spPr bwMode="auto">
          <a:xfrm>
            <a:off x="334963" y="2235200"/>
            <a:ext cx="8504237" cy="4185761"/>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buFontTx/>
              <a:buChar char="•"/>
            </a:pPr>
            <a:r>
              <a:rPr lang="en-US" sz="2800" b="0" dirty="0">
                <a:latin typeface="Times New Roman" pitchFamily="18" charset="0"/>
              </a:rPr>
              <a:t> Application deadlines (On-line at </a:t>
            </a:r>
            <a:r>
              <a:rPr lang="en-US" sz="2800" dirty="0">
                <a:latin typeface="Times New Roman" pitchFamily="18" charset="0"/>
              </a:rPr>
              <a:t>www.armyrotc.com</a:t>
            </a:r>
            <a:r>
              <a:rPr lang="en-US" sz="2800" b="0" dirty="0">
                <a:latin typeface="Times New Roman" pitchFamily="18" charset="0"/>
              </a:rPr>
              <a:t>)</a:t>
            </a:r>
          </a:p>
          <a:p>
            <a:pPr lvl="1" eaLnBrk="0" hangingPunct="0">
              <a:lnSpc>
                <a:spcPct val="50000"/>
              </a:lnSpc>
              <a:spcBef>
                <a:spcPct val="50000"/>
              </a:spcBef>
              <a:buFontTx/>
              <a:buChar char="•"/>
            </a:pPr>
            <a:r>
              <a:rPr lang="en-US" sz="2800" b="0" dirty="0">
                <a:latin typeface="Times New Roman" pitchFamily="18" charset="0"/>
              </a:rPr>
              <a:t>  Spring of junior year – earliest you can apply</a:t>
            </a:r>
          </a:p>
          <a:p>
            <a:pPr lvl="1" eaLnBrk="0" hangingPunct="0">
              <a:lnSpc>
                <a:spcPct val="50000"/>
              </a:lnSpc>
              <a:spcBef>
                <a:spcPct val="50000"/>
              </a:spcBef>
              <a:buFontTx/>
              <a:buChar char="•"/>
            </a:pPr>
            <a:r>
              <a:rPr lang="en-US" sz="2800" b="0" dirty="0">
                <a:latin typeface="Times New Roman" pitchFamily="18" charset="0"/>
              </a:rPr>
              <a:t>  Three boards meet in your senior year </a:t>
            </a:r>
          </a:p>
          <a:p>
            <a:pPr eaLnBrk="0" hangingPunct="0">
              <a:spcBef>
                <a:spcPct val="50000"/>
              </a:spcBef>
              <a:buFontTx/>
              <a:buChar char="•"/>
            </a:pPr>
            <a:r>
              <a:rPr lang="en-US" sz="2800" b="0" dirty="0">
                <a:latin typeface="Times New Roman" pitchFamily="18" charset="0"/>
              </a:rPr>
              <a:t> President’s Challenge Physical Fitness Test/APFT</a:t>
            </a:r>
          </a:p>
          <a:p>
            <a:pPr eaLnBrk="0" hangingPunct="0">
              <a:spcBef>
                <a:spcPct val="50000"/>
              </a:spcBef>
              <a:buFontTx/>
              <a:buChar char="•"/>
            </a:pPr>
            <a:r>
              <a:rPr lang="en-US" sz="2800" b="0" dirty="0">
                <a:latin typeface="Times New Roman" pitchFamily="18" charset="0"/>
              </a:rPr>
              <a:t> Department of Defense (DODMERB) Physical</a:t>
            </a:r>
          </a:p>
          <a:p>
            <a:pPr eaLnBrk="0" hangingPunct="0">
              <a:spcBef>
                <a:spcPct val="50000"/>
              </a:spcBef>
              <a:buFontTx/>
              <a:buChar char="•"/>
            </a:pPr>
            <a:r>
              <a:rPr lang="en-US" sz="2800" b="0" dirty="0">
                <a:latin typeface="Times New Roman" pitchFamily="18" charset="0"/>
              </a:rPr>
              <a:t> Interview with ROTC Professor of Military </a:t>
            </a:r>
            <a:r>
              <a:rPr lang="en-US" sz="2800" b="0" dirty="0" smtClean="0">
                <a:latin typeface="Times New Roman" pitchFamily="18" charset="0"/>
              </a:rPr>
              <a:t>Science</a:t>
            </a:r>
          </a:p>
          <a:p>
            <a:pPr eaLnBrk="0" hangingPunct="0">
              <a:spcBef>
                <a:spcPct val="50000"/>
              </a:spcBef>
              <a:buFontTx/>
              <a:buChar char="•"/>
            </a:pPr>
            <a:r>
              <a:rPr lang="en-US" sz="2800" b="0" i="1" dirty="0" smtClean="0">
                <a:latin typeface="Times New Roman" pitchFamily="18" charset="0"/>
              </a:rPr>
              <a:t> </a:t>
            </a:r>
            <a:r>
              <a:rPr lang="en-US" sz="2800" b="0" dirty="0" smtClean="0">
                <a:latin typeface="Times New Roman" pitchFamily="18" charset="0"/>
              </a:rPr>
              <a:t>University admissions process is independent of scholarship process</a:t>
            </a:r>
            <a:r>
              <a:rPr lang="en-US" sz="2800" b="0" dirty="0" smtClean="0">
                <a:latin typeface="Times New Roman" pitchFamily="18" charset="0"/>
              </a:rPr>
              <a:t> </a:t>
            </a:r>
            <a:endParaRPr lang="en-US" sz="2800" b="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9563" y="673100"/>
            <a:ext cx="8601075" cy="1143000"/>
          </a:xfrm>
        </p:spPr>
        <p:txBody>
          <a:bodyPr/>
          <a:lstStyle/>
          <a:p>
            <a:pPr eaLnBrk="1" hangingPunct="1"/>
            <a:r>
              <a:rPr lang="en-US" sz="4000" b="1" smtClean="0"/>
              <a:t>High School Scholarship </a:t>
            </a:r>
            <a:br>
              <a:rPr lang="en-US" sz="4000" b="1" smtClean="0"/>
            </a:br>
            <a:r>
              <a:rPr lang="en-US" sz="4000" b="1" smtClean="0"/>
              <a:t>Application Process   </a:t>
            </a:r>
            <a:endParaRPr lang="en-US" sz="3200" b="1" smtClean="0"/>
          </a:p>
        </p:txBody>
      </p:sp>
      <p:sp>
        <p:nvSpPr>
          <p:cNvPr id="19459" name="Text Box 3"/>
          <p:cNvSpPr txBox="1">
            <a:spLocks noChangeArrowheads="1"/>
          </p:cNvSpPr>
          <p:nvPr/>
        </p:nvSpPr>
        <p:spPr bwMode="auto">
          <a:xfrm>
            <a:off x="334963" y="1481138"/>
            <a:ext cx="8620125" cy="3722687"/>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buFontTx/>
              <a:buChar char="•"/>
            </a:pPr>
            <a:endParaRPr lang="en-US" sz="3200" b="0">
              <a:latin typeface="Times New Roman" pitchFamily="18" charset="0"/>
            </a:endParaRPr>
          </a:p>
          <a:p>
            <a:pPr eaLnBrk="0" hangingPunct="0">
              <a:lnSpc>
                <a:spcPct val="50000"/>
              </a:lnSpc>
              <a:spcBef>
                <a:spcPct val="50000"/>
              </a:spcBef>
              <a:buFontTx/>
              <a:buChar char="•"/>
            </a:pPr>
            <a:r>
              <a:rPr lang="en-US" sz="3200" b="0">
                <a:latin typeface="Times New Roman" pitchFamily="18" charset="0"/>
              </a:rPr>
              <a:t>Typically 2000 scholarships per year offered</a:t>
            </a:r>
          </a:p>
          <a:p>
            <a:pPr eaLnBrk="0" hangingPunct="0">
              <a:lnSpc>
                <a:spcPct val="50000"/>
              </a:lnSpc>
              <a:spcBef>
                <a:spcPct val="50000"/>
              </a:spcBef>
              <a:buFontTx/>
              <a:buChar char="•"/>
            </a:pPr>
            <a:r>
              <a:rPr lang="en-US" sz="3200" b="0">
                <a:latin typeface="Times New Roman" pitchFamily="18" charset="0"/>
              </a:rPr>
              <a:t>If you do not receive an offer, can still take ROTC </a:t>
            </a:r>
          </a:p>
          <a:p>
            <a:pPr eaLnBrk="0" hangingPunct="0">
              <a:lnSpc>
                <a:spcPct val="50000"/>
              </a:lnSpc>
              <a:spcBef>
                <a:spcPct val="50000"/>
              </a:spcBef>
              <a:buFontTx/>
              <a:buChar char="•"/>
            </a:pPr>
            <a:r>
              <a:rPr lang="en-US" sz="3200" b="0">
                <a:latin typeface="Times New Roman" pitchFamily="18" charset="0"/>
              </a:rPr>
              <a:t>Army Nursing Scholarships Available</a:t>
            </a:r>
          </a:p>
          <a:p>
            <a:pPr eaLnBrk="0" hangingPunct="0">
              <a:lnSpc>
                <a:spcPct val="50000"/>
              </a:lnSpc>
              <a:spcBef>
                <a:spcPct val="50000"/>
              </a:spcBef>
              <a:buFontTx/>
              <a:buChar char="•"/>
            </a:pPr>
            <a:r>
              <a:rPr lang="en-US" sz="3200" b="0">
                <a:latin typeface="Times New Roman" pitchFamily="18" charset="0"/>
              </a:rPr>
              <a:t>Science and Engineers Scholarships</a:t>
            </a:r>
          </a:p>
          <a:p>
            <a:pPr eaLnBrk="0" hangingPunct="0">
              <a:lnSpc>
                <a:spcPct val="50000"/>
              </a:lnSpc>
              <a:spcBef>
                <a:spcPct val="50000"/>
              </a:spcBef>
              <a:buFontTx/>
              <a:buChar char="•"/>
            </a:pPr>
            <a:r>
              <a:rPr lang="en-US" sz="3200" b="0">
                <a:latin typeface="Times New Roman" pitchFamily="18" charset="0"/>
              </a:rPr>
              <a:t>Scholarships  available on campus</a:t>
            </a:r>
          </a:p>
          <a:p>
            <a:pPr eaLnBrk="0" hangingPunct="0">
              <a:lnSpc>
                <a:spcPct val="50000"/>
              </a:lnSpc>
              <a:spcBef>
                <a:spcPct val="50000"/>
              </a:spcBef>
            </a:pPr>
            <a:endParaRPr lang="en-US" sz="3200" b="0">
              <a:latin typeface="Times New Roman" pitchFamily="18" charset="0"/>
            </a:endParaRPr>
          </a:p>
          <a:p>
            <a:pPr eaLnBrk="0" hangingPunct="0">
              <a:lnSpc>
                <a:spcPct val="50000"/>
              </a:lnSpc>
              <a:spcBef>
                <a:spcPct val="50000"/>
              </a:spcBef>
            </a:pPr>
            <a:endParaRPr lang="en-US" sz="2800" b="0">
              <a:latin typeface="Times New Roman" pitchFamily="18" charset="0"/>
            </a:endParaRPr>
          </a:p>
        </p:txBody>
      </p:sp>
      <p:pic>
        <p:nvPicPr>
          <p:cNvPr id="19460" name="Picture 1" descr="C:\Users\ntourgeman.FSCWAN\Desktop\Pics for website\DSC01199.JPG"/>
          <p:cNvPicPr>
            <a:picLocks noChangeAspect="1" noChangeArrowheads="1"/>
          </p:cNvPicPr>
          <p:nvPr/>
        </p:nvPicPr>
        <p:blipFill>
          <a:blip r:embed="rId3" cstate="print"/>
          <a:srcRect/>
          <a:stretch>
            <a:fillRect/>
          </a:stretch>
        </p:blipFill>
        <p:spPr bwMode="auto">
          <a:xfrm>
            <a:off x="2070100" y="4238625"/>
            <a:ext cx="4359275"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27063" y="565150"/>
            <a:ext cx="7829550" cy="1143000"/>
          </a:xfrm>
        </p:spPr>
        <p:txBody>
          <a:bodyPr/>
          <a:lstStyle/>
          <a:p>
            <a:pPr eaLnBrk="1" hangingPunct="1"/>
            <a:r>
              <a:rPr lang="en-US" sz="4000" b="1" smtClean="0"/>
              <a:t>High School Scholarship is NOT your last chance to be an officer   </a:t>
            </a:r>
            <a:endParaRPr lang="en-US" sz="3200" b="1" smtClean="0"/>
          </a:p>
        </p:txBody>
      </p:sp>
      <p:sp>
        <p:nvSpPr>
          <p:cNvPr id="20483" name="Text Box 3"/>
          <p:cNvSpPr txBox="1">
            <a:spLocks noChangeArrowheads="1"/>
          </p:cNvSpPr>
          <p:nvPr/>
        </p:nvSpPr>
        <p:spPr bwMode="auto">
          <a:xfrm>
            <a:off x="334963" y="1657350"/>
            <a:ext cx="8428037" cy="5200650"/>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buFontTx/>
              <a:buChar char="•"/>
            </a:pPr>
            <a:endParaRPr lang="en-US" sz="3200" b="0">
              <a:latin typeface="Times New Roman" pitchFamily="18" charset="0"/>
            </a:endParaRPr>
          </a:p>
          <a:p>
            <a:pPr eaLnBrk="0" hangingPunct="0">
              <a:lnSpc>
                <a:spcPct val="50000"/>
              </a:lnSpc>
              <a:spcBef>
                <a:spcPct val="50000"/>
              </a:spcBef>
              <a:buFontTx/>
              <a:buChar char="•"/>
            </a:pPr>
            <a:r>
              <a:rPr lang="en-US" sz="3200" b="0">
                <a:latin typeface="Times New Roman" pitchFamily="18" charset="0"/>
              </a:rPr>
              <a:t>Scholarships are available on-campus:</a:t>
            </a:r>
          </a:p>
          <a:p>
            <a:pPr lvl="1" eaLnBrk="0" hangingPunct="0">
              <a:spcBef>
                <a:spcPct val="50000"/>
              </a:spcBef>
              <a:buFont typeface="Wingdings" pitchFamily="2" charset="2"/>
              <a:buChar char="Ø"/>
            </a:pPr>
            <a:r>
              <a:rPr lang="en-US" sz="3200" b="0">
                <a:latin typeface="Times New Roman" pitchFamily="18" charset="0"/>
              </a:rPr>
              <a:t>3 year campus based scholarships</a:t>
            </a:r>
          </a:p>
          <a:p>
            <a:pPr lvl="1" eaLnBrk="0" hangingPunct="0">
              <a:spcBef>
                <a:spcPct val="50000"/>
              </a:spcBef>
              <a:buFont typeface="Wingdings" pitchFamily="2" charset="2"/>
              <a:buChar char="Ø"/>
            </a:pPr>
            <a:r>
              <a:rPr lang="en-US" sz="3200" b="0">
                <a:latin typeface="Times New Roman" pitchFamily="18" charset="0"/>
              </a:rPr>
              <a:t>2 year campus based scholarships</a:t>
            </a:r>
          </a:p>
          <a:p>
            <a:pPr lvl="1" eaLnBrk="0" hangingPunct="0">
              <a:spcBef>
                <a:spcPct val="50000"/>
              </a:spcBef>
              <a:buFont typeface="Wingdings" pitchFamily="2" charset="2"/>
              <a:buChar char="Ø"/>
            </a:pPr>
            <a:r>
              <a:rPr lang="en-US" sz="3200" b="0">
                <a:latin typeface="Times New Roman" pitchFamily="18" charset="0"/>
              </a:rPr>
              <a:t>Reserve Forces Duty Scholarships</a:t>
            </a:r>
          </a:p>
          <a:p>
            <a:pPr lvl="1" eaLnBrk="0" hangingPunct="0">
              <a:spcBef>
                <a:spcPct val="50000"/>
              </a:spcBef>
              <a:buFont typeface="Wingdings" pitchFamily="2" charset="2"/>
              <a:buChar char="Ø"/>
            </a:pPr>
            <a:r>
              <a:rPr lang="en-US" sz="3200" b="0">
                <a:latin typeface="Times New Roman" pitchFamily="18" charset="0"/>
              </a:rPr>
              <a:t>Leader Training Course (LTC) Scholarships (provides MS-1 Freshman and MS-2 Sophomore  credit)</a:t>
            </a:r>
          </a:p>
          <a:p>
            <a:pPr eaLnBrk="0" hangingPunct="0">
              <a:lnSpc>
                <a:spcPct val="50000"/>
              </a:lnSpc>
              <a:spcBef>
                <a:spcPct val="50000"/>
              </a:spcBef>
              <a:buFont typeface="Wingdings" pitchFamily="2" charset="2"/>
              <a:buChar char="Ø"/>
            </a:pPr>
            <a:endParaRPr lang="en-US" sz="2800" b="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
      <a:dk1>
        <a:srgbClr val="000000"/>
      </a:dk1>
      <a:lt1>
        <a:srgbClr val="F7F6DD"/>
      </a:lt1>
      <a:dk2>
        <a:srgbClr val="000000"/>
      </a:dk2>
      <a:lt2>
        <a:srgbClr val="969696"/>
      </a:lt2>
      <a:accent1>
        <a:srgbClr val="FFFFFF"/>
      </a:accent1>
      <a:accent2>
        <a:srgbClr val="8DC6FF"/>
      </a:accent2>
      <a:accent3>
        <a:srgbClr val="FAFAEB"/>
      </a:accent3>
      <a:accent4>
        <a:srgbClr val="000000"/>
      </a:accent4>
      <a:accent5>
        <a:srgbClr val="FFFFFF"/>
      </a:accent5>
      <a:accent6>
        <a:srgbClr val="7FB3E7"/>
      </a:accent6>
      <a:hlink>
        <a:srgbClr val="0066CC"/>
      </a:hlink>
      <a:folHlink>
        <a:srgbClr val="00A8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
      <a:dk1>
        <a:srgbClr val="000000"/>
      </a:dk1>
      <a:lt1>
        <a:srgbClr val="F7F6DD"/>
      </a:lt1>
      <a:dk2>
        <a:srgbClr val="000000"/>
      </a:dk2>
      <a:lt2>
        <a:srgbClr val="969696"/>
      </a:lt2>
      <a:accent1>
        <a:srgbClr val="FFFFFF"/>
      </a:accent1>
      <a:accent2>
        <a:srgbClr val="8DC6FF"/>
      </a:accent2>
      <a:accent3>
        <a:srgbClr val="FAFAEB"/>
      </a:accent3>
      <a:accent4>
        <a:srgbClr val="000000"/>
      </a:accent4>
      <a:accent5>
        <a:srgbClr val="FFFFFF"/>
      </a:accent5>
      <a:accent6>
        <a:srgbClr val="7FB3E7"/>
      </a:accent6>
      <a:hlink>
        <a:srgbClr val="0066CC"/>
      </a:hlink>
      <a:folHlink>
        <a:srgbClr val="00A8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det Command and JROTC">
  <a:themeElements>
    <a:clrScheme name="">
      <a:dk1>
        <a:srgbClr val="000000"/>
      </a:dk1>
      <a:lt1>
        <a:srgbClr val="F7F6DD"/>
      </a:lt1>
      <a:dk2>
        <a:srgbClr val="000000"/>
      </a:dk2>
      <a:lt2>
        <a:srgbClr val="969696"/>
      </a:lt2>
      <a:accent1>
        <a:srgbClr val="FFFFFF"/>
      </a:accent1>
      <a:accent2>
        <a:srgbClr val="8DC6FF"/>
      </a:accent2>
      <a:accent3>
        <a:srgbClr val="FAFAEB"/>
      </a:accent3>
      <a:accent4>
        <a:srgbClr val="000000"/>
      </a:accent4>
      <a:accent5>
        <a:srgbClr val="FFFFFF"/>
      </a:accent5>
      <a:accent6>
        <a:srgbClr val="7FB3E7"/>
      </a:accent6>
      <a:hlink>
        <a:srgbClr val="0066CC"/>
      </a:hlink>
      <a:folHlink>
        <a:srgbClr val="00A800"/>
      </a:folHlink>
    </a:clrScheme>
    <a:fontScheme name="Cadet Command and JROT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Cadet Command and JROT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det Command and JROT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det Command and JROT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det Command and JROT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det Command and JROT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det Command and JROT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det Command and JROT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det Command and JROT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det Command and JROT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det Command and JROT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det Command and JROT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det Command and JROT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Pages>12</Pages>
  <Words>927</Words>
  <Application>Microsoft Office PowerPoint</Application>
  <PresentationFormat>Letter Paper (8.5x11 in)</PresentationFormat>
  <Paragraphs>141</Paragraphs>
  <Slides>13</Slides>
  <Notes>10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7" baseType="lpstr">
      <vt:lpstr>1_Custom Design</vt:lpstr>
      <vt:lpstr>Custom Design</vt:lpstr>
      <vt:lpstr>Cadet Command and JROTC</vt:lpstr>
      <vt:lpstr>CorelPhotoPaint.Image.8</vt:lpstr>
      <vt:lpstr>Army Reserve Officer Training Corps (ROTC)        United States Army Cadet Command</vt:lpstr>
      <vt:lpstr> What is Army ROTC?</vt:lpstr>
      <vt:lpstr>ARMY ROTC  </vt:lpstr>
      <vt:lpstr>OFFICERSHIP</vt:lpstr>
      <vt:lpstr>Prominent Army ROTC Alumni </vt:lpstr>
      <vt:lpstr>Candidate Qualifications Examples   </vt:lpstr>
      <vt:lpstr>High School Scholarship  Application Process   </vt:lpstr>
      <vt:lpstr>High School Scholarship  Application Process   </vt:lpstr>
      <vt:lpstr>High School Scholarship is NOT your last chance to be an officer   </vt:lpstr>
      <vt:lpstr>Army ROTC Scholarships      </vt:lpstr>
      <vt:lpstr>General ROTC Eligibility to become Officer</vt:lpstr>
      <vt:lpstr>Slide 12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OF COMMAND IPR  6 JUNE 03</dc:title>
  <dc:creator>Wyatt R. Roderick</dc:creator>
  <cp:lastModifiedBy>KnauffJE</cp:lastModifiedBy>
  <cp:revision>482</cp:revision>
  <cp:lastPrinted>2000-08-10T16:39:11Z</cp:lastPrinted>
  <dcterms:created xsi:type="dcterms:W3CDTF">1996-11-05T10:45:46Z</dcterms:created>
  <dcterms:modified xsi:type="dcterms:W3CDTF">2013-10-02T15:52:32Z</dcterms:modified>
</cp:coreProperties>
</file>